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media/image6.jpg" ContentType="image/jp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7559675" cy="10439400"/>
  <p:notesSz cx="9940925" cy="68087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94"/>
    <p:restoredTop sz="94669"/>
  </p:normalViewPr>
  <p:slideViewPr>
    <p:cSldViewPr snapToGrid="0" snapToObjects="1">
      <p:cViewPr>
        <p:scale>
          <a:sx n="70" d="100"/>
          <a:sy n="70" d="100"/>
        </p:scale>
        <p:origin x="1628" y="-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734" cy="3416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630891" y="0"/>
            <a:ext cx="4307734" cy="3416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B0EEB-205A-497E-BD0E-6D581EF9A0C8}" type="datetimeFigureOut">
              <a:rPr lang="en-GB" smtClean="0"/>
              <a:t>26/01/2023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6467167"/>
            <a:ext cx="4307734" cy="3416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30891" y="6467167"/>
            <a:ext cx="4307734" cy="3416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ECE738-3BB1-4941-961D-BD3F8D03DC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3126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847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5630863" y="0"/>
            <a:ext cx="430847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465C08-6ACB-46D0-9BE0-5BD2CF73F94F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4138613" y="850900"/>
            <a:ext cx="1663700" cy="2298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993775" y="3276600"/>
            <a:ext cx="7953375" cy="2681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6467475"/>
            <a:ext cx="430847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5630863" y="6467475"/>
            <a:ext cx="430847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B1C913-0269-4136-830C-4A1107A0E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357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B1C913-0269-4136-830C-4A1107A0E9A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596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08486"/>
            <a:ext cx="6425724" cy="3634458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483102"/>
            <a:ext cx="5669756" cy="2520438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B2AB6-C382-B146-AFF3-33AF04B018D9}" type="datetimeFigureOut">
              <a:rPr lang="de-DE" smtClean="0"/>
              <a:t>26.01.2023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60164-F019-924B-9BB9-E926F4C98B9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1794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B2AB6-C382-B146-AFF3-33AF04B018D9}" type="datetimeFigureOut">
              <a:rPr lang="de-DE" smtClean="0"/>
              <a:t>26.01.2023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60164-F019-924B-9BB9-E926F4C98B9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0359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55801"/>
            <a:ext cx="1630055" cy="8846909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55801"/>
            <a:ext cx="4795669" cy="8846909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B2AB6-C382-B146-AFF3-33AF04B018D9}" type="datetimeFigureOut">
              <a:rPr lang="de-DE" smtClean="0"/>
              <a:t>26.01.2023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60164-F019-924B-9BB9-E926F4C98B9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8447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B2AB6-C382-B146-AFF3-33AF04B018D9}" type="datetimeFigureOut">
              <a:rPr lang="de-DE" smtClean="0"/>
              <a:t>26.01.2023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60164-F019-924B-9BB9-E926F4C98B9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847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02603"/>
            <a:ext cx="6520220" cy="4342500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6986185"/>
            <a:ext cx="6520220" cy="228361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B2AB6-C382-B146-AFF3-33AF04B018D9}" type="datetimeFigureOut">
              <a:rPr lang="de-DE" smtClean="0"/>
              <a:t>26.01.2023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60164-F019-924B-9BB9-E926F4C98B9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130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779007"/>
            <a:ext cx="3212862" cy="662370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779007"/>
            <a:ext cx="3212862" cy="662370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B2AB6-C382-B146-AFF3-33AF04B018D9}" type="datetimeFigureOut">
              <a:rPr lang="de-DE" smtClean="0"/>
              <a:t>26.01.2023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60164-F019-924B-9BB9-E926F4C98B9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7291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55804"/>
            <a:ext cx="6520220" cy="2017801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559104"/>
            <a:ext cx="3198096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813281"/>
            <a:ext cx="3198096" cy="560876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559104"/>
            <a:ext cx="3213847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813281"/>
            <a:ext cx="3213847" cy="560876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B2AB6-C382-B146-AFF3-33AF04B018D9}" type="datetimeFigureOut">
              <a:rPr lang="de-DE" smtClean="0"/>
              <a:t>26.01.2023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60164-F019-924B-9BB9-E926F4C98B9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0132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B2AB6-C382-B146-AFF3-33AF04B018D9}" type="datetimeFigureOut">
              <a:rPr lang="de-DE" smtClean="0"/>
              <a:t>26.01.2023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60164-F019-924B-9BB9-E926F4C98B9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036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B2AB6-C382-B146-AFF3-33AF04B018D9}" type="datetimeFigureOut">
              <a:rPr lang="de-DE" smtClean="0"/>
              <a:t>26.01.2023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60164-F019-924B-9BB9-E926F4C98B9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9381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03083"/>
            <a:ext cx="3827085" cy="7418740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B2AB6-C382-B146-AFF3-33AF04B018D9}" type="datetimeFigureOut">
              <a:rPr lang="de-DE" smtClean="0"/>
              <a:t>26.01.2023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60164-F019-924B-9BB9-E926F4C98B9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4891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03083"/>
            <a:ext cx="3827085" cy="7418740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B2AB6-C382-B146-AFF3-33AF04B018D9}" type="datetimeFigureOut">
              <a:rPr lang="de-DE" smtClean="0"/>
              <a:t>26.01.2023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60164-F019-924B-9BB9-E926F4C98B9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0415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55804"/>
            <a:ext cx="6520220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779007"/>
            <a:ext cx="6520220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B2AB6-C382-B146-AFF3-33AF04B018D9}" type="datetimeFigureOut">
              <a:rPr lang="de-DE" smtClean="0"/>
              <a:t>26.01.2023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675780"/>
            <a:ext cx="2551390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60164-F019-924B-9BB9-E926F4C98B9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8245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jp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rafik 16" descr="Ein Bild, das Text enthält.&#10;&#10;Automatisch generierte Beschreibung">
            <a:extLst>
              <a:ext uri="{FF2B5EF4-FFF2-40B4-BE49-F238E27FC236}">
                <a16:creationId xmlns:a16="http://schemas.microsoft.com/office/drawing/2014/main" id="{FB97E393-87D7-B046-885A-5816C2C99B1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299" r="2" b="2"/>
          <a:stretch/>
        </p:blipFill>
        <p:spPr>
          <a:xfrm>
            <a:off x="20" y="10"/>
            <a:ext cx="7559655" cy="10439390"/>
          </a:xfrm>
          <a:prstGeom prst="rect">
            <a:avLst/>
          </a:prstGeom>
        </p:spPr>
      </p:pic>
      <p:sp>
        <p:nvSpPr>
          <p:cNvPr id="18" name="Textfeld 17">
            <a:extLst>
              <a:ext uri="{FF2B5EF4-FFF2-40B4-BE49-F238E27FC236}">
                <a16:creationId xmlns:a16="http://schemas.microsoft.com/office/drawing/2014/main" id="{0989C992-3261-014B-A15D-98A18692FD28}"/>
              </a:ext>
            </a:extLst>
          </p:cNvPr>
          <p:cNvSpPr txBox="1"/>
          <p:nvPr/>
        </p:nvSpPr>
        <p:spPr>
          <a:xfrm>
            <a:off x="497710" y="397858"/>
            <a:ext cx="394696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600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LÉGY A VÁLTOZÁS RÉSZE</a:t>
            </a:r>
            <a:endParaRPr lang="de-AT" sz="2600" dirty="0">
              <a:solidFill>
                <a:srgbClr val="2B5C82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D8BDB25C-F73D-AE45-A679-399BBCBC9C34}"/>
              </a:ext>
            </a:extLst>
          </p:cNvPr>
          <p:cNvSpPr txBox="1"/>
          <p:nvPr/>
        </p:nvSpPr>
        <p:spPr>
          <a:xfrm>
            <a:off x="497709" y="2362757"/>
            <a:ext cx="68059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→ 	</a:t>
            </a:r>
            <a:r>
              <a:rPr lang="hu-HU" b="1" dirty="0">
                <a:solidFill>
                  <a:srgbClr val="2B5C82"/>
                </a:solidFill>
                <a:latin typeface="Calibri" panose="020F0502020204030204" pitchFamily="34" charset="0"/>
              </a:rPr>
              <a:t>Hogyan készülhetünk fel a jövőre</a:t>
            </a:r>
            <a:r>
              <a:rPr lang="en-GB" b="1" dirty="0">
                <a:solidFill>
                  <a:srgbClr val="2B5C82"/>
                </a:solidFill>
                <a:latin typeface="Calibri" panose="020F0502020204030204" pitchFamily="34" charset="0"/>
              </a:rPr>
              <a:t>?</a:t>
            </a:r>
            <a:endParaRPr lang="en-GB" dirty="0">
              <a:solidFill>
                <a:srgbClr val="2B5C82"/>
              </a:solidFill>
              <a:latin typeface="Calibri" panose="020F0502020204030204" pitchFamily="34" charset="0"/>
            </a:endParaRPr>
          </a:p>
          <a:p>
            <a:r>
              <a:rPr lang="en-GB" b="1" dirty="0">
                <a:solidFill>
                  <a:srgbClr val="2B5C82"/>
                </a:solidFill>
                <a:latin typeface="Calibri" panose="020F0502020204030204" pitchFamily="34" charset="0"/>
              </a:rPr>
              <a:t>→ 	</a:t>
            </a:r>
            <a:r>
              <a:rPr lang="hu-HU" b="1" dirty="0">
                <a:solidFill>
                  <a:srgbClr val="2B5C82"/>
                </a:solidFill>
                <a:latin typeface="Calibri" panose="020F0502020204030204" pitchFamily="34" charset="0"/>
              </a:rPr>
              <a:t>Hogyan csökkenthetjük az energiaszámláinkat</a:t>
            </a:r>
            <a:r>
              <a:rPr lang="en-GB" b="1" dirty="0">
                <a:solidFill>
                  <a:srgbClr val="2B5C82"/>
                </a:solidFill>
                <a:latin typeface="Calibri" panose="020F0502020204030204" pitchFamily="34" charset="0"/>
              </a:rPr>
              <a:t>? </a:t>
            </a:r>
            <a:endParaRPr lang="en-GB" dirty="0">
              <a:solidFill>
                <a:srgbClr val="2B5C82"/>
              </a:solidFill>
              <a:latin typeface="Calibri" panose="020F0502020204030204" pitchFamily="34" charset="0"/>
            </a:endParaRPr>
          </a:p>
          <a:p>
            <a:r>
              <a:rPr lang="en-GB" b="1" dirty="0">
                <a:solidFill>
                  <a:srgbClr val="2B5C82"/>
                </a:solidFill>
                <a:latin typeface="Calibri" panose="020F0502020204030204" pitchFamily="34" charset="0"/>
              </a:rPr>
              <a:t>→ 	</a:t>
            </a:r>
            <a:r>
              <a:rPr lang="hu-HU" b="1" dirty="0">
                <a:solidFill>
                  <a:srgbClr val="2B5C82"/>
                </a:solidFill>
                <a:latin typeface="Calibri" panose="020F0502020204030204" pitchFamily="34" charset="0"/>
              </a:rPr>
              <a:t>Hogyan mozdíthatjuk elő az energia-átalakulást</a:t>
            </a:r>
            <a:r>
              <a:rPr lang="en-GB" b="1" dirty="0">
                <a:solidFill>
                  <a:srgbClr val="2B5C82"/>
                </a:solidFill>
                <a:latin typeface="Calibri" panose="020F0502020204030204" pitchFamily="34" charset="0"/>
              </a:rPr>
              <a:t>? </a:t>
            </a:r>
            <a:endParaRPr lang="en-GB" dirty="0">
              <a:solidFill>
                <a:srgbClr val="2B5C82"/>
              </a:solidFill>
              <a:latin typeface="Calibri" panose="020F0502020204030204" pitchFamily="34" charset="0"/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35C9FAAD-C7A7-5E4E-9494-017CEBD14295}"/>
              </a:ext>
            </a:extLst>
          </p:cNvPr>
          <p:cNvSpPr txBox="1"/>
          <p:nvPr/>
        </p:nvSpPr>
        <p:spPr>
          <a:xfrm>
            <a:off x="497709" y="3452225"/>
            <a:ext cx="6805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Velünk mindez lehetővé válik</a:t>
            </a:r>
            <a:r>
              <a:rPr lang="de-AT" b="1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: </a:t>
            </a:r>
            <a:endParaRPr lang="de-AT" dirty="0">
              <a:solidFill>
                <a:srgbClr val="08537A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4864769E-AA15-8A41-BE86-F94112E4A42C}"/>
              </a:ext>
            </a:extLst>
          </p:cNvPr>
          <p:cNvSpPr txBox="1"/>
          <p:nvPr/>
        </p:nvSpPr>
        <p:spPr>
          <a:xfrm>
            <a:off x="251450" y="3937141"/>
            <a:ext cx="68059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SzPct val="120000"/>
              <a:buBlip>
                <a:blip r:embed="rId3"/>
              </a:buBlip>
            </a:pPr>
            <a:r>
              <a:rPr lang="de-AT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dirty="0">
                <a:solidFill>
                  <a:srgbClr val="08537A"/>
                </a:solidFill>
                <a:latin typeface="Calibri" panose="020F0502020204030204" pitchFamily="34" charset="0"/>
              </a:rPr>
              <a:t>   </a:t>
            </a:r>
            <a:r>
              <a:rPr lang="hu-HU" dirty="0">
                <a:solidFill>
                  <a:srgbClr val="08537A"/>
                </a:solidFill>
                <a:latin typeface="Calibri" panose="020F0502020204030204" pitchFamily="34" charset="0"/>
              </a:rPr>
              <a:t>Adj értéket a közösségednek, és teremts helyben munkát</a:t>
            </a:r>
            <a:endParaRPr lang="en-GB" dirty="0">
              <a:solidFill>
                <a:srgbClr val="08537A"/>
              </a:solidFill>
              <a:latin typeface="Calibri" panose="020F0502020204030204" pitchFamily="34" charset="0"/>
            </a:endParaRPr>
          </a:p>
          <a:p>
            <a:pPr marL="285750" indent="-285750">
              <a:buSzPct val="120000"/>
              <a:buBlip>
                <a:blip r:embed="rId3"/>
              </a:buBlip>
            </a:pPr>
            <a:r>
              <a:rPr lang="de-AT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    </a:t>
            </a:r>
            <a:r>
              <a:rPr lang="hu-HU" dirty="0">
                <a:solidFill>
                  <a:srgbClr val="08537A"/>
                </a:solidFill>
                <a:latin typeface="Calibri" panose="020F0502020204030204" pitchFamily="34" charset="0"/>
              </a:rPr>
              <a:t>Csökkentsd az energiafogyasztásodat okos megoldásokkal</a:t>
            </a:r>
            <a:endParaRPr lang="de-AT" dirty="0">
              <a:solidFill>
                <a:srgbClr val="08537A"/>
              </a:solidFill>
              <a:latin typeface="Calibri" panose="020F0502020204030204" pitchFamily="34" charset="0"/>
            </a:endParaRPr>
          </a:p>
          <a:p>
            <a:pPr marL="285750" indent="-285750">
              <a:buSzPct val="120000"/>
              <a:buBlip>
                <a:blip r:embed="rId3"/>
              </a:buBlip>
            </a:pPr>
            <a:r>
              <a:rPr lang="en-GB" dirty="0">
                <a:solidFill>
                  <a:srgbClr val="08537A"/>
                </a:solidFill>
                <a:latin typeface="Calibri" panose="020F0502020204030204" pitchFamily="34" charset="0"/>
              </a:rPr>
              <a:t>    </a:t>
            </a:r>
            <a:r>
              <a:rPr lang="hu-HU" dirty="0">
                <a:solidFill>
                  <a:srgbClr val="08537A"/>
                </a:solidFill>
                <a:latin typeface="Calibri" panose="020F0502020204030204" pitchFamily="34" charset="0"/>
              </a:rPr>
              <a:t>Figyeld az energiatermelő berendezések fejlődését</a:t>
            </a:r>
            <a:endParaRPr lang="de-AT" dirty="0">
              <a:solidFill>
                <a:srgbClr val="08537A"/>
              </a:solidFill>
              <a:effectLst/>
              <a:latin typeface="Calibri" panose="020F0502020204030204" pitchFamily="34" charset="0"/>
            </a:endParaRPr>
          </a:p>
          <a:p>
            <a:pPr marL="285750" indent="-285750">
              <a:buSzPct val="120000"/>
              <a:buBlip>
                <a:blip r:embed="rId4"/>
              </a:buBlip>
            </a:pPr>
            <a:r>
              <a:rPr lang="en-GB" dirty="0">
                <a:solidFill>
                  <a:srgbClr val="08537A"/>
                </a:solidFill>
                <a:latin typeface="Calibri" panose="020F0502020204030204" pitchFamily="34" charset="0"/>
              </a:rPr>
              <a:t>    </a:t>
            </a:r>
            <a:r>
              <a:rPr lang="hu-HU" dirty="0">
                <a:solidFill>
                  <a:srgbClr val="08537A"/>
                </a:solidFill>
                <a:latin typeface="Calibri" panose="020F0502020204030204" pitchFamily="34" charset="0"/>
              </a:rPr>
              <a:t>Vásárolj olcsóbban közösségben</a:t>
            </a:r>
            <a:endParaRPr lang="de-AT" dirty="0">
              <a:solidFill>
                <a:srgbClr val="08537A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8F4B2225-D9AD-6945-8868-884C2350ACFC}"/>
              </a:ext>
            </a:extLst>
          </p:cNvPr>
          <p:cNvSpPr txBox="1"/>
          <p:nvPr/>
        </p:nvSpPr>
        <p:spPr>
          <a:xfrm>
            <a:off x="497709" y="890301"/>
            <a:ext cx="63133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b="1" dirty="0">
                <a:solidFill>
                  <a:srgbClr val="2B5C82"/>
                </a:solidFill>
                <a:latin typeface="Calibri" panose="020F0502020204030204" pitchFamily="34" charset="0"/>
              </a:rPr>
              <a:t>CSATLAKOZZ </a:t>
            </a:r>
            <a:br>
              <a:rPr lang="hu-HU" sz="4000" b="1" dirty="0">
                <a:solidFill>
                  <a:srgbClr val="2B5C82"/>
                </a:solidFill>
                <a:latin typeface="Calibri" panose="020F0502020204030204" pitchFamily="34" charset="0"/>
              </a:rPr>
            </a:br>
            <a:r>
              <a:rPr lang="hu-HU" sz="4000" b="1" dirty="0">
                <a:solidFill>
                  <a:srgbClr val="2B5C82"/>
                </a:solidFill>
                <a:latin typeface="Calibri" panose="020F0502020204030204" pitchFamily="34" charset="0"/>
              </a:rPr>
              <a:t>A KÖZÖSSÉGÜNKHÖZ</a:t>
            </a:r>
            <a:r>
              <a:rPr lang="en-GB" sz="4000" b="1" dirty="0">
                <a:solidFill>
                  <a:srgbClr val="2B5C82"/>
                </a:solidFill>
                <a:latin typeface="Calibri" panose="020F0502020204030204" pitchFamily="34" charset="0"/>
              </a:rPr>
              <a:t>!</a:t>
            </a:r>
            <a:endParaRPr lang="de-AT" sz="4000" dirty="0">
              <a:solidFill>
                <a:srgbClr val="2B5C82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8031F40E-5F2F-A249-B968-4D2BC535B9B1}"/>
              </a:ext>
            </a:extLst>
          </p:cNvPr>
          <p:cNvSpPr txBox="1"/>
          <p:nvPr/>
        </p:nvSpPr>
        <p:spPr>
          <a:xfrm>
            <a:off x="5551952" y="5339704"/>
            <a:ext cx="601883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000" b="1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Hogyan</a:t>
            </a:r>
            <a:r>
              <a:rPr lang="de-AT" sz="3000" b="1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? →</a:t>
            </a:r>
            <a:endParaRPr lang="de-AT" sz="3000" dirty="0">
              <a:solidFill>
                <a:srgbClr val="2B5C82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956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 descr="Ein Bild, das Text enthält.&#10;&#10;Automatisch generierte Beschreibung">
            <a:extLst>
              <a:ext uri="{FF2B5EF4-FFF2-40B4-BE49-F238E27FC236}">
                <a16:creationId xmlns:a16="http://schemas.microsoft.com/office/drawing/2014/main" id="{02C6F60E-F417-0343-8554-29613A1910A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299" r="2" b="2"/>
          <a:stretch/>
        </p:blipFill>
        <p:spPr>
          <a:xfrm>
            <a:off x="20" y="10"/>
            <a:ext cx="7559655" cy="10439390"/>
          </a:xfrm>
          <a:prstGeom prst="rect">
            <a:avLst/>
          </a:prstGeom>
        </p:spPr>
      </p:pic>
      <p:sp>
        <p:nvSpPr>
          <p:cNvPr id="12" name="Textfeld 11">
            <a:extLst>
              <a:ext uri="{FF2B5EF4-FFF2-40B4-BE49-F238E27FC236}">
                <a16:creationId xmlns:a16="http://schemas.microsoft.com/office/drawing/2014/main" id="{7773DA87-C340-DA49-9C8A-53DD74D1A81A}"/>
              </a:ext>
            </a:extLst>
          </p:cNvPr>
          <p:cNvSpPr txBox="1"/>
          <p:nvPr/>
        </p:nvSpPr>
        <p:spPr>
          <a:xfrm>
            <a:off x="497709" y="381446"/>
            <a:ext cx="723137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600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A</a:t>
            </a:r>
            <a:r>
              <a:rPr lang="de-AT" sz="2600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hu-HU" sz="2600" b="1" dirty="0" err="1">
                <a:solidFill>
                  <a:srgbClr val="2B5C82"/>
                </a:solidFill>
                <a:latin typeface="Calibri" panose="020F0502020204030204" pitchFamily="34" charset="0"/>
              </a:rPr>
              <a:t>PéldaCsoport</a:t>
            </a:r>
            <a:endParaRPr lang="de-AT" sz="2600" dirty="0">
              <a:solidFill>
                <a:srgbClr val="2B5C82"/>
              </a:solidFill>
              <a:effectLst/>
              <a:latin typeface="Calibri" panose="020F0502020204030204" pitchFamily="34" charset="0"/>
            </a:endParaRPr>
          </a:p>
          <a:p>
            <a:r>
              <a:rPr lang="hu-HU" sz="2600" dirty="0">
                <a:solidFill>
                  <a:srgbClr val="2B5C82"/>
                </a:solidFill>
                <a:latin typeface="Calibri" panose="020F0502020204030204" pitchFamily="34" charset="0"/>
              </a:rPr>
              <a:t>a válasz</a:t>
            </a:r>
            <a:r>
              <a:rPr lang="hu-HU" sz="2600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, amit mindannyian kerestünk</a:t>
            </a:r>
            <a:r>
              <a:rPr lang="de-AT" sz="2600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: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3C6F6051-458A-D645-ADE0-0192C5049925}"/>
              </a:ext>
            </a:extLst>
          </p:cNvPr>
          <p:cNvSpPr txBox="1"/>
          <p:nvPr/>
        </p:nvSpPr>
        <p:spPr>
          <a:xfrm>
            <a:off x="478855" y="1386445"/>
            <a:ext cx="7080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auto">
              <a:buSzPct val="120000"/>
              <a:buBlip>
                <a:blip r:embed="rId4"/>
              </a:buBlip>
            </a:pPr>
            <a:r>
              <a:rPr lang="de-AT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hu-HU" dirty="0">
                <a:solidFill>
                  <a:srgbClr val="2B5C82"/>
                </a:solidFill>
                <a:latin typeface="Calibri" panose="020F0502020204030204" pitchFamily="34" charset="0"/>
              </a:rPr>
              <a:t>Tevékenységünk révén megtakarítást érhetünk el</a:t>
            </a:r>
            <a:r>
              <a:rPr lang="en-GB" dirty="0">
                <a:solidFill>
                  <a:srgbClr val="2B5C82"/>
                </a:solidFill>
                <a:latin typeface="Calibri" panose="020F0502020204030204" pitchFamily="34" charset="0"/>
              </a:rPr>
              <a:t>, </a:t>
            </a:r>
            <a:r>
              <a:rPr lang="hu-HU" dirty="0">
                <a:solidFill>
                  <a:srgbClr val="2B5C82"/>
                </a:solidFill>
                <a:latin typeface="Calibri" panose="020F0502020204030204" pitchFamily="34" charset="0"/>
              </a:rPr>
              <a:t>csökkenthetjük </a:t>
            </a:r>
            <a:br>
              <a:rPr lang="hu-HU" dirty="0">
                <a:solidFill>
                  <a:srgbClr val="2B5C82"/>
                </a:solidFill>
                <a:latin typeface="Calibri" panose="020F0502020204030204" pitchFamily="34" charset="0"/>
              </a:rPr>
            </a:br>
            <a:r>
              <a:rPr lang="hu-HU" dirty="0">
                <a:solidFill>
                  <a:srgbClr val="2B5C82"/>
                </a:solidFill>
                <a:latin typeface="Calibri" panose="020F0502020204030204" pitchFamily="34" charset="0"/>
              </a:rPr>
              <a:t> az energiaszámlánkat, tudatosabbá válhatunk az energiaszükségletünk </a:t>
            </a:r>
            <a:br>
              <a:rPr lang="hu-HU" dirty="0">
                <a:solidFill>
                  <a:srgbClr val="2B5C82"/>
                </a:solidFill>
                <a:latin typeface="Calibri" panose="020F0502020204030204" pitchFamily="34" charset="0"/>
              </a:rPr>
            </a:br>
            <a:r>
              <a:rPr lang="hu-HU" dirty="0">
                <a:solidFill>
                  <a:srgbClr val="2B5C82"/>
                </a:solidFill>
                <a:latin typeface="Calibri" panose="020F0502020204030204" pitchFamily="34" charset="0"/>
              </a:rPr>
              <a:t> és -fogyasztásunk terén</a:t>
            </a:r>
            <a:r>
              <a:rPr lang="en-GB" dirty="0">
                <a:solidFill>
                  <a:srgbClr val="2B5C82"/>
                </a:solidFill>
                <a:latin typeface="Calibri" panose="020F0502020204030204" pitchFamily="34" charset="0"/>
              </a:rPr>
              <a:t>.</a:t>
            </a:r>
          </a:p>
          <a:p>
            <a:pPr fontAlgn="auto">
              <a:buSzPct val="120000"/>
            </a:pPr>
            <a:endParaRPr lang="en-GB" dirty="0">
              <a:solidFill>
                <a:srgbClr val="2B5C82"/>
              </a:solidFill>
              <a:latin typeface="Calibri" panose="020F0502020204030204" pitchFamily="34" charset="0"/>
            </a:endParaRPr>
          </a:p>
          <a:p>
            <a:pPr marL="285750" indent="-285750" fontAlgn="auto">
              <a:buSzPct val="120000"/>
              <a:buBlip>
                <a:blip r:embed="rId4"/>
              </a:buBlip>
            </a:pPr>
            <a:r>
              <a:rPr lang="hu-HU" dirty="0">
                <a:solidFill>
                  <a:srgbClr val="2B5C82"/>
                </a:solidFill>
                <a:latin typeface="Calibri" panose="020F0502020204030204" pitchFamily="34" charset="0"/>
              </a:rPr>
              <a:t> Helyi lakosok, a telepen élők és önkéntesek egyesítik erőiket, hogy </a:t>
            </a:r>
            <a:br>
              <a:rPr lang="hu-HU" dirty="0">
                <a:solidFill>
                  <a:srgbClr val="2B5C82"/>
                </a:solidFill>
                <a:latin typeface="Calibri" panose="020F0502020204030204" pitchFamily="34" charset="0"/>
              </a:rPr>
            </a:br>
            <a:r>
              <a:rPr lang="hu-HU" dirty="0">
                <a:solidFill>
                  <a:srgbClr val="2B5C82"/>
                </a:solidFill>
                <a:latin typeface="Calibri" panose="020F0502020204030204" pitchFamily="34" charset="0"/>
              </a:rPr>
              <a:t> együtt alakítsuk közösségünk energiájának jövőjét.</a:t>
            </a:r>
            <a:r>
              <a:rPr lang="en-GB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 </a:t>
            </a:r>
          </a:p>
          <a:p>
            <a:endParaRPr lang="en-GB" dirty="0">
              <a:solidFill>
                <a:srgbClr val="2B5C82"/>
              </a:solidFill>
              <a:effectLst/>
              <a:latin typeface="Calibri" panose="020F0502020204030204" pitchFamily="34" charset="0"/>
            </a:endParaRPr>
          </a:p>
          <a:p>
            <a:pPr marL="285750" indent="-285750">
              <a:buSzPct val="120000"/>
              <a:buBlip>
                <a:blip r:embed="rId4"/>
              </a:buBlip>
            </a:pPr>
            <a:r>
              <a:rPr lang="en-GB" b="1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hu-HU" b="1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Ebben a helyzetben mindenki nyer</a:t>
            </a:r>
            <a:r>
              <a:rPr lang="en-GB" b="1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 – </a:t>
            </a:r>
            <a:r>
              <a:rPr lang="hu-HU" b="1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te</a:t>
            </a:r>
            <a:r>
              <a:rPr lang="en-GB" b="1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, </a:t>
            </a:r>
            <a:r>
              <a:rPr lang="hu-HU" b="1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a szomszédod</a:t>
            </a:r>
            <a:r>
              <a:rPr lang="en-GB" b="1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,</a:t>
            </a:r>
            <a:r>
              <a:rPr lang="hu-HU" b="1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 </a:t>
            </a:r>
            <a:br>
              <a:rPr lang="hu-HU" b="1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</a:br>
            <a:r>
              <a:rPr lang="hu-HU" b="1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 és az éghajlat is</a:t>
            </a:r>
            <a:r>
              <a:rPr lang="en-GB" b="1" dirty="0">
                <a:solidFill>
                  <a:srgbClr val="2B5C82"/>
                </a:solidFill>
                <a:effectLst/>
                <a:latin typeface="Calibri" panose="020F0502020204030204" pitchFamily="34" charset="0"/>
              </a:rPr>
              <a:t>!</a:t>
            </a:r>
            <a:endParaRPr lang="en-GB" dirty="0">
              <a:solidFill>
                <a:srgbClr val="2B5C82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22DDBC8D-0550-3F4D-AF8D-4058B24C95C3}"/>
              </a:ext>
            </a:extLst>
          </p:cNvPr>
          <p:cNvSpPr txBox="1"/>
          <p:nvPr/>
        </p:nvSpPr>
        <p:spPr>
          <a:xfrm>
            <a:off x="376879" y="3993287"/>
            <a:ext cx="680591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Érdekel</a:t>
            </a:r>
            <a:r>
              <a:rPr lang="en-GB" b="1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? </a:t>
            </a:r>
            <a:endParaRPr lang="en-GB" dirty="0">
              <a:solidFill>
                <a:srgbClr val="08537A"/>
              </a:solidFill>
              <a:effectLst/>
              <a:latin typeface="Calibri" panose="020F0502020204030204" pitchFamily="34" charset="0"/>
            </a:endParaRPr>
          </a:p>
          <a:p>
            <a:endParaRPr lang="en-GB" dirty="0">
              <a:solidFill>
                <a:srgbClr val="08537A"/>
              </a:solidFill>
              <a:effectLst/>
              <a:latin typeface="Calibri" panose="020F0502020204030204" pitchFamily="34" charset="0"/>
            </a:endParaRPr>
          </a:p>
          <a:p>
            <a:r>
              <a:rPr lang="hu-HU" sz="1600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További információkat találsz</a:t>
            </a:r>
            <a:r>
              <a:rPr lang="en-GB" sz="1600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 </a:t>
            </a:r>
          </a:p>
          <a:p>
            <a:r>
              <a:rPr lang="hu-HU" sz="1600" b="1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a </a:t>
            </a:r>
            <a:r>
              <a:rPr lang="en-GB" sz="1600" b="1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www.</a:t>
            </a:r>
            <a:r>
              <a:rPr lang="hu-HU" sz="1600" b="1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példacsoport</a:t>
            </a:r>
            <a:r>
              <a:rPr lang="en-GB" sz="1600" b="1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.</a:t>
            </a:r>
            <a:r>
              <a:rPr lang="hu-HU" sz="1600" b="1" dirty="0">
                <a:solidFill>
                  <a:srgbClr val="08537A"/>
                </a:solidFill>
                <a:effectLst/>
                <a:latin typeface="Calibri" panose="020F0502020204030204" pitchFamily="34" charset="0"/>
              </a:rPr>
              <a:t>hu weboldalon</a:t>
            </a:r>
            <a:endParaRPr lang="de-AT" sz="1600" dirty="0">
              <a:solidFill>
                <a:srgbClr val="08537A"/>
              </a:solidFill>
              <a:effectLst/>
              <a:latin typeface="Calibri" panose="020F0502020204030204" pitchFamily="34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3D65186-AB5A-4584-87C3-0FAA2992263B}"/>
              </a:ext>
            </a:extLst>
          </p:cNvPr>
          <p:cNvPicPr/>
          <p:nvPr/>
        </p:nvPicPr>
        <p:blipFill>
          <a:blip r:embed="rId5" cstate="print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8538" y="9763837"/>
            <a:ext cx="1028440" cy="455077"/>
          </a:xfrm>
          <a:prstGeom prst="rect">
            <a:avLst/>
          </a:prstGeom>
        </p:spPr>
      </p:pic>
      <p:sp>
        <p:nvSpPr>
          <p:cNvPr id="15" name="Rechteck 14"/>
          <p:cNvSpPr/>
          <p:nvPr/>
        </p:nvSpPr>
        <p:spPr>
          <a:xfrm>
            <a:off x="0" y="9615597"/>
            <a:ext cx="7559655" cy="8238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feld 9"/>
          <p:cNvSpPr txBox="1"/>
          <p:nvPr/>
        </p:nvSpPr>
        <p:spPr>
          <a:xfrm>
            <a:off x="5395077" y="9672765"/>
            <a:ext cx="1871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hu-HU" sz="7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Ez az anyag az Európai Unió </a:t>
            </a:r>
            <a:r>
              <a:rPr lang="hu-HU" sz="7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Horizon</a:t>
            </a:r>
            <a:r>
              <a:rPr lang="hu-HU" sz="7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2020 kutatás-fejlesztési programjának 101033722. számú támogatási megállapodása alapján finanszírozott projekt része.</a:t>
            </a:r>
            <a:endParaRPr lang="hu-HU" sz="700" dirty="0">
              <a:solidFill>
                <a:srgbClr val="FFFFFF"/>
              </a:solidFill>
              <a:effectLst/>
              <a:latin typeface="Microsoft Sans Serif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7" name="object 37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816772" y="9709856"/>
            <a:ext cx="590526" cy="396000"/>
          </a:xfrm>
          <a:prstGeom prst="rect">
            <a:avLst/>
          </a:prstGeom>
        </p:spPr>
      </p:pic>
      <p:pic>
        <p:nvPicPr>
          <p:cNvPr id="8" name="object 36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76608" y="9628003"/>
            <a:ext cx="1557728" cy="57600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F3D65186-AB5A-4584-87C3-0FAA2992263B}"/>
              </a:ext>
            </a:extLst>
          </p:cNvPr>
          <p:cNvPicPr/>
          <p:nvPr/>
        </p:nvPicPr>
        <p:blipFill>
          <a:blip r:embed="rId8"/>
          <a:srcRect/>
          <a:stretch/>
        </p:blipFill>
        <p:spPr>
          <a:xfrm>
            <a:off x="3205412" y="9668362"/>
            <a:ext cx="946109" cy="455077"/>
          </a:xfrm>
          <a:prstGeom prst="rect">
            <a:avLst/>
          </a:prstGeom>
        </p:spPr>
      </p:pic>
      <p:sp>
        <p:nvSpPr>
          <p:cNvPr id="16" name="Textfeld 15"/>
          <p:cNvSpPr txBox="1"/>
          <p:nvPr/>
        </p:nvSpPr>
        <p:spPr>
          <a:xfrm>
            <a:off x="293094" y="10141022"/>
            <a:ext cx="726656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700" i="1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Ez a kiadvány © 2022, Osztrák Energia Ügynökség (</a:t>
            </a:r>
            <a:r>
              <a:rPr lang="hu-HU" sz="700" i="1" dirty="0" err="1">
                <a:solidFill>
                  <a:srgbClr val="595959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Austrian</a:t>
            </a:r>
            <a:r>
              <a:rPr lang="hu-HU" sz="700" i="1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</a:t>
            </a:r>
            <a:r>
              <a:rPr lang="hu-HU" sz="700" i="1" dirty="0" err="1">
                <a:solidFill>
                  <a:srgbClr val="595959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Energy</a:t>
            </a:r>
            <a:r>
              <a:rPr lang="hu-HU" sz="700" i="1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</a:t>
            </a:r>
            <a:r>
              <a:rPr lang="hu-HU" sz="700" i="1" dirty="0" err="1">
                <a:solidFill>
                  <a:srgbClr val="595959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Agency</a:t>
            </a:r>
            <a:r>
              <a:rPr lang="hu-HU" sz="700" i="1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) a CC BY-NC-SA 4.0 licenccel rendelkezik. http://creativecommons.org/licenses/by-nc-sa/4.0/</a:t>
            </a:r>
            <a:endParaRPr lang="en-GB" sz="700" i="1" dirty="0"/>
          </a:p>
        </p:txBody>
      </p:sp>
    </p:spTree>
    <p:extLst>
      <p:ext uri="{BB962C8B-B14F-4D97-AF65-F5344CB8AC3E}">
        <p14:creationId xmlns:p14="http://schemas.microsoft.com/office/powerpoint/2010/main" val="2516234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65862f5-3ba3-4ecf-8286-b0051fd7c8e6" xsi:nil="true"/>
    <lcf76f155ced4ddcb4097134ff3c332f xmlns="53df2b50-58d1-42a6-9827-eabe3a05731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B8AF7E768EF5C48B6F9EF1239557C64" ma:contentTypeVersion="15" ma:contentTypeDescription="Ein neues Dokument erstellen." ma:contentTypeScope="" ma:versionID="cd92113762438860ce88adc5cf6676d5">
  <xsd:schema xmlns:xsd="http://www.w3.org/2001/XMLSchema" xmlns:xs="http://www.w3.org/2001/XMLSchema" xmlns:p="http://schemas.microsoft.com/office/2006/metadata/properties" xmlns:ns2="53df2b50-58d1-42a6-9827-eabe3a05731f" xmlns:ns3="165862f5-3ba3-4ecf-8286-b0051fd7c8e6" targetNamespace="http://schemas.microsoft.com/office/2006/metadata/properties" ma:root="true" ma:fieldsID="518fd1ff9187040b44e0599e9cd3eb63" ns2:_="" ns3:_="">
    <xsd:import namespace="53df2b50-58d1-42a6-9827-eabe3a05731f"/>
    <xsd:import namespace="165862f5-3ba3-4ecf-8286-b0051fd7c8e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df2b50-58d1-42a6-9827-eabe3a0573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ildmarkierungen" ma:readOnly="false" ma:fieldId="{5cf76f15-5ced-4ddc-b409-7134ff3c332f}" ma:taxonomyMulti="true" ma:sspId="1a4b58a0-9718-4846-9899-380a9c6e25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5862f5-3ba3-4ecf-8286-b0051fd7c8e6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708d1664-8cd9-47d3-92d0-389e64d7bcbc}" ma:internalName="TaxCatchAll" ma:showField="CatchAllData" ma:web="165862f5-3ba3-4ecf-8286-b0051fd7c8e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DB6F112-0620-4E84-BFF5-C5092E2A3F75}">
  <ds:schemaRefs>
    <ds:schemaRef ds:uri="http://schemas.microsoft.com/office/2006/metadata/properties"/>
    <ds:schemaRef ds:uri="http://schemas.microsoft.com/office/infopath/2007/PartnerControls"/>
    <ds:schemaRef ds:uri="165862f5-3ba3-4ecf-8286-b0051fd7c8e6"/>
    <ds:schemaRef ds:uri="53df2b50-58d1-42a6-9827-eabe3a05731f"/>
  </ds:schemaRefs>
</ds:datastoreItem>
</file>

<file path=customXml/itemProps2.xml><?xml version="1.0" encoding="utf-8"?>
<ds:datastoreItem xmlns:ds="http://schemas.openxmlformats.org/officeDocument/2006/customXml" ds:itemID="{CC95CC8E-F0C4-478A-8F2A-BE19161C31E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C1A018-4529-42B4-B470-9E6445CA94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3df2b50-58d1-42a6-9827-eabe3a05731f"/>
    <ds:schemaRef ds:uri="165862f5-3ba3-4ecf-8286-b0051fd7c8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205</Words>
  <Application>Microsoft Office PowerPoint</Application>
  <PresentationFormat>Egyéni</PresentationFormat>
  <Paragraphs>25</Paragraphs>
  <Slides>2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Microsoft Sans Serif</vt:lpstr>
      <vt:lpstr>Office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Barbara Jaumann</dc:creator>
  <cp:lastModifiedBy>Szalkai-Lőrincz Ágnes</cp:lastModifiedBy>
  <cp:revision>22</cp:revision>
  <cp:lastPrinted>2022-12-14T09:10:15Z</cp:lastPrinted>
  <dcterms:created xsi:type="dcterms:W3CDTF">2022-12-09T12:20:21Z</dcterms:created>
  <dcterms:modified xsi:type="dcterms:W3CDTF">2023-01-26T11:38:08Z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0x010100BB8AF7E768EF5C48B6F9EF1239557C64</vt:lpwstr>
  </property>
</Properties>
</file>