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5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4"/>
    <p:restoredTop sz="94669"/>
  </p:normalViewPr>
  <p:slideViewPr>
    <p:cSldViewPr snapToGrid="0" snapToObjects="1">
      <p:cViewPr>
        <p:scale>
          <a:sx n="120" d="100"/>
          <a:sy n="120" d="100"/>
        </p:scale>
        <p:origin x="440" y="-5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1794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035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844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4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13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29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13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3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38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89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41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B2AB6-C382-B146-AFF3-33AF04B018D9}" type="datetimeFigureOut">
              <a:rPr lang="de-DE" smtClean="0"/>
              <a:t>03.02.2023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824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jpg"/><Relationship Id="rId7" Type="http://schemas.openxmlformats.org/officeDocument/2006/relationships/image" Target="../media/image7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https://www.klimafonds.gv.at/" TargetMode="Externa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 descr="Ein Bild, das Text enthält.&#10;&#10;Automatisch generierte Beschreibung">
            <a:extLst>
              <a:ext uri="{FF2B5EF4-FFF2-40B4-BE49-F238E27FC236}">
                <a16:creationId xmlns:a16="http://schemas.microsoft.com/office/drawing/2014/main" id="{FB97E393-87D7-B046-885A-5816C2C99B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99" r="2" b="2"/>
          <a:stretch/>
        </p:blipFill>
        <p:spPr>
          <a:xfrm>
            <a:off x="20" y="10"/>
            <a:ext cx="7559655" cy="10439390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0989C992-3261-014B-A15D-98A18692FD28}"/>
              </a:ext>
            </a:extLst>
          </p:cNvPr>
          <p:cNvSpPr txBox="1"/>
          <p:nvPr/>
        </p:nvSpPr>
        <p:spPr>
          <a:xfrm>
            <a:off x="497710" y="397858"/>
            <a:ext cx="39469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LÉGY A VÁLTOZÁS RÉSZE</a:t>
            </a:r>
            <a:endParaRPr lang="de-AT" sz="2600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8BDB25C-F73D-AE45-A679-399BBCBC9C34}"/>
              </a:ext>
            </a:extLst>
          </p:cNvPr>
          <p:cNvSpPr txBox="1"/>
          <p:nvPr/>
        </p:nvSpPr>
        <p:spPr>
          <a:xfrm>
            <a:off x="497709" y="2362757"/>
            <a:ext cx="6805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→ 	</a:t>
            </a:r>
            <a: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Hogyan állítsuk meg a klímaváltozást</a:t>
            </a:r>
            <a:r>
              <a:rPr lang="de-AT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? </a:t>
            </a:r>
            <a:endParaRPr lang="de-AT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  <a:p>
            <a:r>
              <a:rPr lang="de-AT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→ 	</a:t>
            </a:r>
            <a: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Hogyan csökkenthetjük az energiakiadásainkat</a:t>
            </a:r>
            <a:r>
              <a:rPr lang="de-AT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? </a:t>
            </a:r>
            <a:endParaRPr lang="de-AT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  <a:p>
            <a:r>
              <a:rPr lang="de-AT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→ 	</a:t>
            </a:r>
            <a: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Hogyan készülhet fel a térségünk a jövőre</a:t>
            </a:r>
            <a:r>
              <a:rPr lang="de-AT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?</a:t>
            </a:r>
            <a:endParaRPr lang="de-AT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5C9FAAD-C7A7-5E4E-9494-017CEBD14295}"/>
              </a:ext>
            </a:extLst>
          </p:cNvPr>
          <p:cNvSpPr txBox="1"/>
          <p:nvPr/>
        </p:nvSpPr>
        <p:spPr>
          <a:xfrm>
            <a:off x="497709" y="3452225"/>
            <a:ext cx="6805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Mi lehetővé tehetjük</a:t>
            </a:r>
            <a:r>
              <a:rPr lang="de-AT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: </a:t>
            </a:r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4864769E-AA15-8A41-BE86-F94112E4A42C}"/>
              </a:ext>
            </a:extLst>
          </p:cNvPr>
          <p:cNvSpPr txBox="1"/>
          <p:nvPr/>
        </p:nvSpPr>
        <p:spPr>
          <a:xfrm>
            <a:off x="376879" y="3937141"/>
            <a:ext cx="6805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120000"/>
              <a:buBlip>
                <a:blip r:embed="rId3"/>
              </a:buBlip>
            </a:pPr>
            <a:r>
              <a:rPr lang="de-AT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   </a:t>
            </a:r>
            <a:r>
              <a:rPr lang="hu-HU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klímabarát </a:t>
            </a:r>
            <a:r>
              <a:rPr lang="de-AT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&amp; </a:t>
            </a:r>
            <a:r>
              <a:rPr lang="hu-HU" dirty="0">
                <a:solidFill>
                  <a:srgbClr val="08537A"/>
                </a:solidFill>
                <a:latin typeface="Calibri" panose="020F0502020204030204" pitchFamily="34" charset="0"/>
              </a:rPr>
              <a:t>helyben termelt </a:t>
            </a:r>
            <a:r>
              <a:rPr lang="hu-HU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energia</a:t>
            </a:r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4"/>
              </a:buBlip>
            </a:pPr>
            <a:r>
              <a:rPr lang="de-AT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   </a:t>
            </a:r>
            <a:r>
              <a:rPr lang="hu-HU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függetlenség a változó energiaáraktól</a:t>
            </a:r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4"/>
              </a:buBlip>
            </a:pPr>
            <a:r>
              <a:rPr lang="de-AT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   </a:t>
            </a:r>
            <a:r>
              <a:rPr lang="hu-HU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érték- és munkahelyteremtés a közösségen belül</a:t>
            </a:r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4"/>
              </a:buBlip>
            </a:pPr>
            <a:r>
              <a:rPr lang="de-AT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   *</a:t>
            </a:r>
            <a:r>
              <a:rPr lang="hu-HU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írd ide, milyen előnyöket kínál még a projekted a közösségnek</a:t>
            </a:r>
            <a:r>
              <a:rPr lang="de-AT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*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F4B2225-D9AD-6945-8868-884C2350ACFC}"/>
              </a:ext>
            </a:extLst>
          </p:cNvPr>
          <p:cNvSpPr txBox="1"/>
          <p:nvPr/>
        </p:nvSpPr>
        <p:spPr>
          <a:xfrm>
            <a:off x="497709" y="890301"/>
            <a:ext cx="60188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VEDD ÁT AZ ENERGIÁT </a:t>
            </a:r>
            <a:br>
              <a:rPr lang="hu-HU" sz="4000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</a:br>
            <a:r>
              <a:rPr lang="hu-HU" sz="4000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A SZOMSZÉDAIDTÓL</a:t>
            </a:r>
            <a:r>
              <a:rPr lang="de-AT" sz="4000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!</a:t>
            </a:r>
            <a:endParaRPr lang="de-AT" sz="4000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8031F40E-5F2F-A249-B968-4D2BC535B9B1}"/>
              </a:ext>
            </a:extLst>
          </p:cNvPr>
          <p:cNvSpPr txBox="1"/>
          <p:nvPr/>
        </p:nvSpPr>
        <p:spPr>
          <a:xfrm>
            <a:off x="5542808" y="5348848"/>
            <a:ext cx="60188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Hogyan? →</a:t>
            </a:r>
            <a:endParaRPr lang="hu-HU" sz="3000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956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ieren 21"/>
          <p:cNvGrpSpPr/>
          <p:nvPr/>
        </p:nvGrpSpPr>
        <p:grpSpPr>
          <a:xfrm>
            <a:off x="-6253" y="73107"/>
            <a:ext cx="7565908" cy="10439390"/>
            <a:chOff x="-6253" y="73107"/>
            <a:chExt cx="7565908" cy="10439390"/>
          </a:xfrm>
        </p:grpSpPr>
        <p:pic>
          <p:nvPicPr>
            <p:cNvPr id="11" name="Grafik 10" descr="Ein Bild, das Text enthält.&#10;&#10;Automatisch generierte Beschreibung">
              <a:extLst>
                <a:ext uri="{FF2B5EF4-FFF2-40B4-BE49-F238E27FC236}">
                  <a16:creationId xmlns:a16="http://schemas.microsoft.com/office/drawing/2014/main" id="{02C6F60E-F417-0343-8554-29613A1910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99" r="2" b="2"/>
            <a:stretch/>
          </p:blipFill>
          <p:spPr>
            <a:xfrm>
              <a:off x="-6253" y="73107"/>
              <a:ext cx="7559655" cy="10439390"/>
            </a:xfrm>
            <a:prstGeom prst="rect">
              <a:avLst/>
            </a:prstGeom>
          </p:spPr>
        </p:pic>
        <p:sp>
          <p:nvSpPr>
            <p:cNvPr id="2" name="Rechteck 1"/>
            <p:cNvSpPr/>
            <p:nvPr/>
          </p:nvSpPr>
          <p:spPr>
            <a:xfrm>
              <a:off x="0" y="9615597"/>
              <a:ext cx="7559655" cy="82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object 37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04551" y="9697450"/>
              <a:ext cx="590526" cy="396000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/>
          </p:nvSpPr>
          <p:spPr>
            <a:xfrm>
              <a:off x="664387" y="10166238"/>
              <a:ext cx="62740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7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Illusztráció </a:t>
              </a:r>
              <a:r>
                <a:rPr lang="en-GB" sz="7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© </a:t>
              </a:r>
              <a:r>
                <a:rPr lang="de-AT" sz="700" i="1" dirty="0">
                  <a:solidFill>
                    <a:schemeClr val="tx1">
                      <a:lumMod val="65000"/>
                      <a:lumOff val="35000"/>
                    </a:schemeClr>
                  </a:solidFill>
                  <a:hlinkClick r:id="rId4"/>
                </a:rPr>
                <a:t>Klima- und Energiefonds</a:t>
              </a:r>
              <a:endPara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hu-HU" sz="7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Ez a kiadvány © 2022, Osztrák Energia Ügynökség (</a:t>
              </a:r>
              <a:r>
                <a:rPr lang="hu-HU" sz="7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Austrian</a:t>
              </a:r>
              <a:r>
                <a:rPr lang="hu-HU" sz="7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hu-HU" sz="7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Energy</a:t>
              </a:r>
              <a:r>
                <a:rPr lang="hu-HU" sz="7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hu-HU" sz="7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Agency</a:t>
              </a:r>
              <a:r>
                <a:rPr lang="hu-HU" sz="7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a CC BY-NC-SA 4.0 licenccel rendelkezik. </a:t>
              </a:r>
              <a:r>
                <a:rPr lang="hu-HU" sz="7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5"/>
                </a:rPr>
                <a:t>http://creativecommons.org/licenses/by-nc-sa/4.0/</a:t>
              </a:r>
              <a:endPara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object 36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4387" y="9615597"/>
              <a:ext cx="1557728" cy="576000"/>
            </a:xfrm>
            <a:prstGeom prst="rect">
              <a:avLst/>
            </a:prstGeom>
          </p:spPr>
        </p:pic>
        <p:pic>
          <p:nvPicPr>
            <p:cNvPr id="6" name="Grafik 5">
              <a:extLst>
                <a:ext uri="{FF2B5EF4-FFF2-40B4-BE49-F238E27FC236}">
                  <a16:creationId xmlns:a16="http://schemas.microsoft.com/office/drawing/2014/main" id="{F3D65186-AB5A-4584-87C3-0FAA2992263B}"/>
                </a:ext>
              </a:extLst>
            </p:cNvPr>
            <p:cNvPicPr/>
            <p:nvPr/>
          </p:nvPicPr>
          <p:blipFill>
            <a:blip r:embed="rId7"/>
            <a:srcRect/>
            <a:stretch/>
          </p:blipFill>
          <p:spPr>
            <a:xfrm>
              <a:off x="3340620" y="9676060"/>
              <a:ext cx="865911" cy="455077"/>
            </a:xfrm>
            <a:prstGeom prst="rect">
              <a:avLst/>
            </a:prstGeom>
          </p:spPr>
        </p:pic>
      </p:grpSp>
      <p:sp>
        <p:nvSpPr>
          <p:cNvPr id="12" name="Textfeld 11">
            <a:extLst>
              <a:ext uri="{FF2B5EF4-FFF2-40B4-BE49-F238E27FC236}">
                <a16:creationId xmlns:a16="http://schemas.microsoft.com/office/drawing/2014/main" id="{7773DA87-C340-DA49-9C8A-53DD74D1A81A}"/>
              </a:ext>
            </a:extLst>
          </p:cNvPr>
          <p:cNvSpPr txBox="1"/>
          <p:nvPr/>
        </p:nvSpPr>
        <p:spPr>
          <a:xfrm>
            <a:off x="497709" y="381446"/>
            <a:ext cx="72313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Példa Energiaközösség</a:t>
            </a:r>
            <a:endParaRPr lang="de-AT" sz="2600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  <a:p>
            <a:r>
              <a:rPr lang="hu-HU" sz="2600" dirty="0">
                <a:solidFill>
                  <a:srgbClr val="2B5C82"/>
                </a:solidFill>
                <a:latin typeface="Calibri" panose="020F0502020204030204" pitchFamily="34" charset="0"/>
              </a:rPr>
              <a:t>a válasz, amit annyira kerest</a:t>
            </a:r>
            <a:r>
              <a:rPr lang="hu-HU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ünk</a:t>
            </a:r>
            <a:r>
              <a:rPr lang="de-AT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C6F6051-458A-D645-ADE0-0192C5049925}"/>
              </a:ext>
            </a:extLst>
          </p:cNvPr>
          <p:cNvSpPr txBox="1"/>
          <p:nvPr/>
        </p:nvSpPr>
        <p:spPr>
          <a:xfrm>
            <a:off x="478855" y="1386445"/>
            <a:ext cx="68059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buSzPct val="120000"/>
              <a:buBlip>
                <a:blip r:embed="rId8"/>
              </a:buBlip>
            </a:pPr>
            <a:r>
              <a:rPr lang="de-AT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  </a:t>
            </a:r>
            <a:r>
              <a:rPr lang="hu-HU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Egy energiaközösségben az energiát helyben </a:t>
            </a:r>
            <a: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  <a:t>termelik</a:t>
            </a:r>
            <a:r>
              <a:rPr lang="de-AT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, </a:t>
            </a:r>
          </a:p>
          <a:p>
            <a:r>
              <a:rPr lang="de-AT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	</a:t>
            </a:r>
            <a:r>
              <a:rPr lang="hu-HU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osztják meg és a környéken használják fel</a:t>
            </a:r>
            <a:r>
              <a:rPr lang="de-AT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. </a:t>
            </a:r>
            <a:br>
              <a:rPr lang="de-AT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</a:br>
            <a:endParaRPr lang="de-AT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8"/>
              </a:buBlip>
            </a:pPr>
            <a:r>
              <a:rPr lang="hu-HU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  Közintézmények, vállalatok és lakosok egyesítik erőiket, </a:t>
            </a:r>
            <a:br>
              <a:rPr lang="hu-HU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</a:br>
            <a:r>
              <a:rPr lang="hu-HU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  hogy közösen alakítsák közösségünk energetikai jövőjét.</a:t>
            </a:r>
          </a:p>
          <a:p>
            <a:pPr>
              <a:buSzPct val="120000"/>
            </a:pPr>
            <a:endParaRPr lang="de-AT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8"/>
              </a:buBlip>
            </a:pPr>
            <a:r>
              <a:rPr lang="de-AT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  </a:t>
            </a:r>
            <a:r>
              <a:rPr lang="hu-HU" b="1" dirty="0">
                <a:solidFill>
                  <a:srgbClr val="2B5C82"/>
                </a:solidFill>
                <a:latin typeface="Calibri" panose="020F0502020204030204" pitchFamily="34" charset="0"/>
              </a:rPr>
              <a:t>Ezzel mindenki nyer – te, a </a:t>
            </a:r>
            <a:r>
              <a:rPr lang="hu-HU" b="1" dirty="0" err="1">
                <a:solidFill>
                  <a:srgbClr val="2B5C82"/>
                </a:solidFill>
                <a:latin typeface="Calibri" panose="020F0502020204030204" pitchFamily="34" charset="0"/>
              </a:rPr>
              <a:t>szomszédaid</a:t>
            </a:r>
            <a:r>
              <a:rPr lang="hu-HU" b="1" dirty="0">
                <a:solidFill>
                  <a:srgbClr val="2B5C82"/>
                </a:solidFill>
                <a:latin typeface="Calibri" panose="020F0502020204030204" pitchFamily="34" charset="0"/>
              </a:rPr>
              <a:t> és az éghajlat is!</a:t>
            </a:r>
            <a:endParaRPr lang="de-AT" b="1" dirty="0">
              <a:solidFill>
                <a:srgbClr val="2B5C8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2DDBC8D-0550-3F4D-AF8D-4058B24C95C3}"/>
              </a:ext>
            </a:extLst>
          </p:cNvPr>
          <p:cNvSpPr txBox="1"/>
          <p:nvPr/>
        </p:nvSpPr>
        <p:spPr>
          <a:xfrm>
            <a:off x="376879" y="3993287"/>
            <a:ext cx="680591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Érdekel</a:t>
            </a:r>
            <a:r>
              <a:rPr lang="de-AT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? </a:t>
            </a:r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r>
              <a:rPr lang="hu-HU" sz="1600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További információkat találsz</a:t>
            </a:r>
            <a:endParaRPr lang="de-AT" sz="1600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r>
              <a:rPr lang="hu-HU" sz="1600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a </a:t>
            </a:r>
            <a:r>
              <a:rPr lang="de-AT" sz="1600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www.</a:t>
            </a:r>
            <a:r>
              <a:rPr lang="hu-HU" sz="1600" b="1" dirty="0" err="1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példaenergiakközösség</a:t>
            </a:r>
            <a:r>
              <a:rPr lang="de-AT" sz="1600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hu-HU" sz="1600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hu </a:t>
            </a:r>
            <a:r>
              <a:rPr lang="hu-HU" sz="1600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oldalon.</a:t>
            </a:r>
            <a:endParaRPr lang="de-AT" sz="1600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395077" y="9672765"/>
            <a:ext cx="1871504" cy="48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az anyag az Európai Unió Horizont 2020 kutatás-fejlesztési programjának 101033722. számú támogatási megállapodása alapján finanszírozott projekt része.</a:t>
            </a:r>
          </a:p>
        </p:txBody>
      </p:sp>
      <p:pic>
        <p:nvPicPr>
          <p:cNvPr id="3" name="Grafik 3">
            <a:extLst>
              <a:ext uri="{FF2B5EF4-FFF2-40B4-BE49-F238E27FC236}">
                <a16:creationId xmlns:a16="http://schemas.microsoft.com/office/drawing/2014/main" id="{1ACCBC91-5D87-718B-1B81-0E27EB4A8E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853" y="8463884"/>
            <a:ext cx="219645" cy="10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23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8AF7E768EF5C48B6F9EF1239557C64" ma:contentTypeVersion="15" ma:contentTypeDescription="Ein neues Dokument erstellen." ma:contentTypeScope="" ma:versionID="cd92113762438860ce88adc5cf6676d5">
  <xsd:schema xmlns:xsd="http://www.w3.org/2001/XMLSchema" xmlns:xs="http://www.w3.org/2001/XMLSchema" xmlns:p="http://schemas.microsoft.com/office/2006/metadata/properties" xmlns:ns2="53df2b50-58d1-42a6-9827-eabe3a05731f" xmlns:ns3="165862f5-3ba3-4ecf-8286-b0051fd7c8e6" targetNamespace="http://schemas.microsoft.com/office/2006/metadata/properties" ma:root="true" ma:fieldsID="518fd1ff9187040b44e0599e9cd3eb63" ns2:_="" ns3:_="">
    <xsd:import namespace="53df2b50-58d1-42a6-9827-eabe3a05731f"/>
    <xsd:import namespace="165862f5-3ba3-4ecf-8286-b0051fd7c8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f2b50-58d1-42a6-9827-eabe3a0573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1a4b58a0-9718-4846-9899-380a9c6e2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862f5-3ba3-4ecf-8286-b0051fd7c8e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08d1664-8cd9-47d3-92d0-389e64d7bcbc}" ma:internalName="TaxCatchAll" ma:showField="CatchAllData" ma:web="165862f5-3ba3-4ecf-8286-b0051fd7c8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5862f5-3ba3-4ecf-8286-b0051fd7c8e6" xsi:nil="true"/>
    <lcf76f155ced4ddcb4097134ff3c332f xmlns="53df2b50-58d1-42a6-9827-eabe3a05731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C999DB-ECC6-44F3-BD4D-3E05AF878A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df2b50-58d1-42a6-9827-eabe3a05731f"/>
    <ds:schemaRef ds:uri="165862f5-3ba3-4ecf-8286-b0051fd7c8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D36F24-7B2E-481C-BA25-9DA3EE1D4CF2}">
  <ds:schemaRefs>
    <ds:schemaRef ds:uri="http://schemas.microsoft.com/office/2006/metadata/properties"/>
    <ds:schemaRef ds:uri="http://schemas.microsoft.com/office/infopath/2007/PartnerControls"/>
    <ds:schemaRef ds:uri="165862f5-3ba3-4ecf-8286-b0051fd7c8e6"/>
    <ds:schemaRef ds:uri="53df2b50-58d1-42a6-9827-eabe3a05731f"/>
  </ds:schemaRefs>
</ds:datastoreItem>
</file>

<file path=customXml/itemProps3.xml><?xml version="1.0" encoding="utf-8"?>
<ds:datastoreItem xmlns:ds="http://schemas.openxmlformats.org/officeDocument/2006/customXml" ds:itemID="{640750B6-48C5-4E24-B295-91EE98B27C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207</Words>
  <Application>Microsoft Office PowerPoint</Application>
  <PresentationFormat>Egyéni</PresentationFormat>
  <Paragraphs>25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Barbara Jaumann</dc:creator>
  <cp:lastModifiedBy>Szalkai-Lőrincz Ágnes</cp:lastModifiedBy>
  <cp:revision>19</cp:revision>
  <dcterms:created xsi:type="dcterms:W3CDTF">2022-12-09T12:20:21Z</dcterms:created>
  <dcterms:modified xsi:type="dcterms:W3CDTF">2023-02-03T13:54:18Z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0x010100BB8AF7E768EF5C48B6F9EF1239557C64</vt:lpwstr>
  </property>
</Properties>
</file>