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98" r:id="rId5"/>
    <p:sldId id="302" r:id="rId6"/>
    <p:sldId id="300" r:id="rId7"/>
    <p:sldId id="284" r:id="rId8"/>
    <p:sldId id="285" r:id="rId9"/>
    <p:sldId id="306" r:id="rId10"/>
    <p:sldId id="307" r:id="rId11"/>
    <p:sldId id="305" r:id="rId12"/>
    <p:sldId id="304" r:id="rId13"/>
    <p:sldId id="292" r:id="rId14"/>
    <p:sldId id="308" r:id="rId15"/>
    <p:sldId id="309" r:id="rId16"/>
    <p:sldId id="310" r:id="rId17"/>
    <p:sldId id="311" r:id="rId18"/>
    <p:sldId id="297" r:id="rId19"/>
    <p:sldId id="294" r:id="rId20"/>
    <p:sldId id="295" r:id="rId21"/>
    <p:sldId id="296" r:id="rId22"/>
    <p:sldId id="312" r:id="rId23"/>
    <p:sldId id="313" r:id="rId24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804"/>
    <a:srgbClr val="F08507"/>
    <a:srgbClr val="75A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206" autoAdjust="0"/>
    <p:restoredTop sz="80306" autoAdjust="0"/>
  </p:normalViewPr>
  <p:slideViewPr>
    <p:cSldViewPr snapToGrid="0">
      <p:cViewPr>
        <p:scale>
          <a:sx n="70" d="100"/>
          <a:sy n="70" d="100"/>
        </p:scale>
        <p:origin x="136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4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e-DE" sz="1862" b="0" i="0" u="none" strike="noStrike" kern="1200" spc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Bevétel</a:t>
            </a:r>
            <a:endParaRPr lang="de-DE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DE" sz="1862" b="0" i="0" u="none" strike="noStrike" kern="1200" spc="0" baseline="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cat>
            <c:strRef>
              <c:f>Sheet1!$A$2:$A$6</c:f>
              <c:strCache>
                <c:ptCount val="5"/>
                <c:pt idx="0">
                  <c:v>20JJ</c:v>
                </c:pt>
                <c:pt idx="1">
                  <c:v>20JJ</c:v>
                </c:pt>
                <c:pt idx="2">
                  <c:v>20JJ</c:v>
                </c:pt>
                <c:pt idx="3">
                  <c:v>20JJ</c:v>
                </c:pt>
                <c:pt idx="4">
                  <c:v>20JJ</c:v>
                </c:pt>
              </c:strCache>
            </c:strRef>
          </c:cat>
          <c:val>
            <c:numRef>
              <c:f>Sheet1!$B$2:$B$6</c:f>
              <c:numCache>
                <c:formatCode>#\ ##0\ [$€-407]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0041416"/>
        <c:axId val="1000041744"/>
      </c:bar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€-407]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e-DE" sz="1862" b="0" i="0" u="none" strike="noStrike" kern="1200" spc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Bevétel</a:t>
            </a:r>
            <a:endParaRPr lang="de-DE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DE" sz="1862" b="0" i="0" u="none" strike="noStrike" kern="1200" spc="0" baseline="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FA-4A5E-AB52-FBB4B74C74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EFA-4A5E-AB52-FBB4B74C74A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FA-4A5E-AB52-FBB4B74C74A7}"/>
                </c:ext>
              </c:extLst>
            </c:dLbl>
            <c:dLbl>
              <c:idx val="1"/>
              <c:layout>
                <c:manualLayout>
                  <c:x val="-0.11615923344937455"/>
                  <c:y val="-0.1400252328934865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DA-48E7-A321-402E979D2202}"/>
                </c:ext>
              </c:extLst>
            </c:dLbl>
            <c:dLbl>
              <c:idx val="2"/>
              <c:layout>
                <c:manualLayout>
                  <c:x val="0.13864166572989867"/>
                  <c:y val="-0.1514558641500977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FA-4A5E-AB52-FBB4B74C74A7}"/>
                </c:ext>
              </c:extLst>
            </c:dLbl>
            <c:dLbl>
              <c:idx val="3"/>
              <c:layout>
                <c:manualLayout>
                  <c:x val="6.9525299079784011E-2"/>
                  <c:y val="0.28576578141527864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DA-48E7-A321-402E979D2202}"/>
                </c:ext>
              </c:extLst>
            </c:dLbl>
            <c:dLbl>
              <c:idx val="4"/>
              <c:layout>
                <c:manualLayout>
                  <c:x val="-8.1787666114047294E-2"/>
                  <c:y val="0.2286126251322228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DA-48E7-A321-402E979D2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20JJ</c:v>
                </c:pt>
                <c:pt idx="1">
                  <c:v>20JJ</c:v>
                </c:pt>
                <c:pt idx="2">
                  <c:v>20JJ</c:v>
                </c:pt>
                <c:pt idx="3">
                  <c:v>20JJ</c:v>
                </c:pt>
                <c:pt idx="4">
                  <c:v>20JJ</c:v>
                </c:pt>
              </c:strCache>
            </c:strRef>
          </c:cat>
          <c:val>
            <c:numRef>
              <c:f>Sheet1!$B$2:$B$6</c:f>
              <c:numCache>
                <c:formatCode>#\ ##0\ [$€-407]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e-DE" sz="1862" b="0" i="0" u="none" strike="noStrike" kern="1200" spc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Bevétel</a:t>
            </a:r>
            <a:endParaRPr lang="de-DE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DE" sz="1862" b="0" i="0" u="none" strike="noStrike" kern="1200" spc="0" baseline="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cat>
            <c:strRef>
              <c:f>Sheet1!$A$2:$A$6</c:f>
              <c:strCache>
                <c:ptCount val="5"/>
                <c:pt idx="0">
                  <c:v>20JJ</c:v>
                </c:pt>
                <c:pt idx="1">
                  <c:v>20JJ</c:v>
                </c:pt>
                <c:pt idx="2">
                  <c:v>20JJ</c:v>
                </c:pt>
                <c:pt idx="3">
                  <c:v>20JJ</c:v>
                </c:pt>
                <c:pt idx="4">
                  <c:v>20JJ</c:v>
                </c:pt>
              </c:strCache>
            </c:strRef>
          </c:cat>
          <c:val>
            <c:numRef>
              <c:f>Sheet1!$B$2:$B$6</c:f>
              <c:numCache>
                <c:formatCode>#,##0\ [$€-407]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0041416"/>
        <c:axId val="1000041744"/>
      </c:line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€-407]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D0AD56-5B6C-4E6A-B7B4-295B40FE9287}" type="datetime1">
              <a:rPr lang="de-DE" smtClean="0"/>
              <a:t>30.01.2023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C25127B-56B1-41E7-870A-1A288A9B9CCE}" type="datetime1">
              <a:rPr lang="de-DE" noProof="0" smtClean="0"/>
              <a:t>30.01.2023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063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893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285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830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noProof="0" dirty="0"/>
              <a:t>Tipp: szerkeszd a diagramokhoz tartozó adatokat </a:t>
            </a:r>
            <a:r>
              <a:rPr lang="hu-HU" baseline="0" noProof="0" dirty="0"/>
              <a:t>(</a:t>
            </a:r>
            <a:r>
              <a:rPr lang="hu-HU" baseline="0" noProof="0" dirty="0">
                <a:sym typeface="Wingdings" panose="05000000000000000000" pitchFamily="2" charset="2"/>
              </a:rPr>
              <a:t>jobb klikk a grafikonra  „adatok szerkesztése“ melletti  majd „adatok szerkesztése”)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757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noProof="0" dirty="0"/>
              <a:t>Itt példákkal ábrázolhatja az évek során felmerülő költségeket vagy hasznokat különböző körülmények között (pl. táblázat, amely összehasonlítja a különböző háztartásméreteket, beruházási összegeket, beépített kW-ot vagy fogyasztási értékeket stb.)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837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14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97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48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96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696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40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55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97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43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0" dirty="0"/>
              <a:t>Illeszd be a fotódat, vagy húzd ide</a:t>
            </a:r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600" b="1" spc="-300" dirty="0"/>
            </a:lvl1pPr>
          </a:lstStyle>
          <a:p>
            <a:pPr lvl="0" algn="r" rtl="0"/>
            <a:r>
              <a:rPr lang="de-DE" noProof="0" dirty="0"/>
              <a:t>Klicken, um Präsentationstitel zu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5A17AD-50A2-6067-820B-46509134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98F166-7DF5-9E49-2017-08F77A3D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linienfoli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Hier einfügen oder ablegen: </a:t>
            </a:r>
            <a:br>
              <a:rPr lang="de-DE" noProof="0"/>
            </a:br>
            <a:r>
              <a:rPr lang="de-DE" noProof="0"/>
              <a:t>Ihr Foto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700" b="1" spc="-300" dirty="0"/>
            </a:lvl1pPr>
          </a:lstStyle>
          <a:p>
            <a:pPr lvl="0" algn="r" rtl="0"/>
            <a:r>
              <a:rPr lang="de-DE" noProof="0"/>
              <a:t>Zum Bearbeiten der Abschnittstrennlinie klicken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linienfoli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Hier einfügen oder ablegen: </a:t>
            </a:r>
            <a:br>
              <a:rPr lang="de-DE" noProof="0"/>
            </a:br>
            <a:r>
              <a:rPr lang="de-DE" noProof="0"/>
              <a:t>Ihr Foto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e-DE" noProof="0"/>
              <a:t>Zum Bearbeiten der Abschnittstrennlinie klicken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400" b="1" spc="-38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55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Linker Platzhalter für Vergleich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2" name="Linker Platzhalter für Vergleich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Geben Sie Ihre Beschriftung 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0" dirty="0"/>
              <a:t>Illeszd be a fotódat, vagy húzd ide!</a:t>
            </a:r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500" b="1" spc="-300" dirty="0"/>
            </a:lvl1pPr>
          </a:lstStyle>
          <a:p>
            <a:pPr lvl="0" algn="r" rtl="0"/>
            <a:r>
              <a:rPr lang="en-GB" noProof="0" dirty="0"/>
              <a:t>Thank you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/>
              <a:t>Full name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/>
              <a:t>Telephone number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/>
              <a:t>E-Mail</a:t>
            </a:r>
            <a:r>
              <a:rPr lang="de-DE" noProof="0" dirty="0"/>
              <a:t> </a:t>
            </a:r>
            <a:r>
              <a:rPr lang="en-GB" noProof="0" dirty="0"/>
              <a:t>address</a:t>
            </a:r>
            <a:r>
              <a:rPr lang="de-DE" noProof="0" dirty="0"/>
              <a:t> </a:t>
            </a:r>
            <a:r>
              <a:rPr lang="en-GB" noProof="0" dirty="0"/>
              <a:t>or</a:t>
            </a:r>
            <a:r>
              <a:rPr lang="de-DE" noProof="0" dirty="0"/>
              <a:t>´handle </a:t>
            </a:r>
            <a:r>
              <a:rPr lang="en-GB" noProof="0" dirty="0"/>
              <a:t>for</a:t>
            </a:r>
            <a:r>
              <a:rPr lang="de-DE" noProof="0" dirty="0"/>
              <a:t> </a:t>
            </a:r>
            <a:r>
              <a:rPr lang="de-DE" noProof="0" dirty="0" err="1"/>
              <a:t>social</a:t>
            </a:r>
            <a:r>
              <a:rPr lang="de-DE" noProof="0" dirty="0"/>
              <a:t> </a:t>
            </a:r>
            <a:r>
              <a:rPr lang="de-DE" noProof="0" dirty="0" err="1"/>
              <a:t>media</a:t>
            </a:r>
            <a:endParaRPr lang="de-DE" noProof="0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/>
              <a:t>Company website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 rtl="0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 rtl="0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 rtl="0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 rtl="0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hu-HU" noProof="0" dirty="0"/>
              <a:t>Az oldalak címei rákattintva megváltoztathatók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E66E3000-DE34-699C-F420-08B4041FA791}"/>
              </a:ext>
            </a:extLst>
          </p:cNvPr>
          <p:cNvPicPr/>
          <p:nvPr userDrawn="1"/>
        </p:nvPicPr>
        <p:blipFill>
          <a:blip r:embed="rId16"/>
          <a:srcRect/>
          <a:stretch/>
        </p:blipFill>
        <p:spPr>
          <a:xfrm>
            <a:off x="9906704" y="6389628"/>
            <a:ext cx="839206" cy="4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g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21" Type="http://schemas.openxmlformats.org/officeDocument/2006/relationships/image" Target="../media/image27.svg"/><Relationship Id="rId34" Type="http://schemas.openxmlformats.org/officeDocument/2006/relationships/image" Target="../media/image40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33" Type="http://schemas.openxmlformats.org/officeDocument/2006/relationships/image" Target="../media/image39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31" Type="http://schemas.openxmlformats.org/officeDocument/2006/relationships/image" Target="../media/image37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svg"/><Relationship Id="rId30" Type="http://schemas.openxmlformats.org/officeDocument/2006/relationships/image" Target="../media/image36.png"/><Relationship Id="rId35" Type="http://schemas.openxmlformats.org/officeDocument/2006/relationships/image" Target="../media/image41.svg"/><Relationship Id="rId8" Type="http://schemas.openxmlformats.org/officeDocument/2006/relationships/image" Target="../media/image14.png"/><Relationship Id="rId3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-236999" y="0"/>
            <a:ext cx="10017587" cy="6014044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rtlCol="0"/>
          <a:lstStyle/>
          <a:p>
            <a:pPr rtl="0"/>
            <a:r>
              <a:rPr lang="de-DE" sz="6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sz="6000" dirty="0">
                <a:latin typeface="Calibri" panose="020F0502020204030204" pitchFamily="34" charset="0"/>
                <a:cs typeface="Calibri" panose="020F0502020204030204" pitchFamily="34" charset="0"/>
              </a:rPr>
              <a:t>AZ ENERGIAKÖZÖSSÉGED</a:t>
            </a:r>
            <a:r>
              <a:rPr lang="de-DE" sz="6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Alakítja 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település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 energiájának jövőjét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3D65186-AB5A-4584-87C3-0FAA2992263B}"/>
              </a:ext>
            </a:extLst>
          </p:cNvPr>
          <p:cNvPicPr/>
          <p:nvPr/>
        </p:nvPicPr>
        <p:blipFill>
          <a:blip r:embed="rId4"/>
          <a:srcRect/>
          <a:stretch/>
        </p:blipFill>
        <p:spPr>
          <a:xfrm>
            <a:off x="9933534" y="4072348"/>
            <a:ext cx="1083846" cy="5696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2610C67-506A-3F84-F260-5ADF4BD574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783" r="9719"/>
          <a:stretch/>
        </p:blipFill>
        <p:spPr>
          <a:xfrm>
            <a:off x="112543" y="6092853"/>
            <a:ext cx="2166424" cy="675802"/>
          </a:xfrm>
          <a:prstGeom prst="rect">
            <a:avLst/>
          </a:prstGeom>
        </p:spPr>
      </p:pic>
      <p:pic>
        <p:nvPicPr>
          <p:cNvPr id="6" name="Google Shape;17;p24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9E674AEE-CE20-FC1C-90BF-0FEA60BA6113}"/>
              </a:ext>
            </a:extLst>
          </p:cNvPr>
          <p:cNvPicPr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57995" y="6150057"/>
            <a:ext cx="884810" cy="5185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;p24">
            <a:extLst>
              <a:ext uri="{FF2B5EF4-FFF2-40B4-BE49-F238E27FC236}">
                <a16:creationId xmlns:a16="http://schemas.microsoft.com/office/drawing/2014/main" id="{961628E7-DC56-5702-AF0C-C9B04478AA3A}"/>
              </a:ext>
            </a:extLst>
          </p:cNvPr>
          <p:cNvSpPr txBox="1"/>
          <p:nvPr/>
        </p:nvSpPr>
        <p:spPr>
          <a:xfrm>
            <a:off x="3700244" y="6119285"/>
            <a:ext cx="73306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/>
            <a:r>
              <a:rPr lang="hu-HU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Ez az anyag az Európai Unió </a:t>
            </a:r>
            <a:r>
              <a:rPr lang="hu-HU" sz="1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Horizon</a:t>
            </a:r>
            <a:r>
              <a:rPr lang="hu-HU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2020 kutatás-fejlesztési programjának 101033722. számú támogatási megállapodása alapján finanszírozott projekt része.</a:t>
            </a:r>
            <a:endParaRPr lang="hu-HU" sz="1400" dirty="0">
              <a:solidFill>
                <a:srgbClr val="FFFFFF"/>
              </a:solidFill>
              <a:effectLst/>
              <a:latin typeface="Microsoft Sans Serif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-4730708" y="-266742"/>
            <a:ext cx="13944558" cy="658735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495" y="3522938"/>
            <a:ext cx="7573505" cy="1121858"/>
          </a:xfrm>
        </p:spPr>
        <p:txBody>
          <a:bodyPr rtlCol="0"/>
          <a:lstStyle/>
          <a:p>
            <a:pPr rtl="0"/>
            <a:r>
              <a:rPr lang="de-DE" sz="5400" dirty="0"/>
              <a:t>Ho</a:t>
            </a:r>
            <a:r>
              <a:rPr lang="hu-HU" sz="5400" dirty="0" err="1"/>
              <a:t>gyan</a:t>
            </a:r>
            <a:r>
              <a:rPr lang="hu-HU" sz="5400" dirty="0"/>
              <a:t> vehetsz részt benne</a:t>
            </a:r>
            <a:endParaRPr lang="de-DE" sz="5400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8494" y="4644796"/>
            <a:ext cx="7573505" cy="609129"/>
          </a:xfr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hu-HU" dirty="0"/>
              <a:t>Légy része </a:t>
            </a:r>
            <a:r>
              <a:rPr lang="de-DE" dirty="0"/>
              <a:t>[</a:t>
            </a:r>
            <a:r>
              <a:rPr lang="hu-HU" dirty="0"/>
              <a:t>az energiaközösség</a:t>
            </a:r>
            <a:r>
              <a:rPr lang="de-DE" dirty="0"/>
              <a:t>]</a:t>
            </a:r>
            <a:r>
              <a:rPr lang="hu-HU" dirty="0"/>
              <a:t>-</a:t>
            </a:r>
            <a:r>
              <a:rPr lang="hu-HU" dirty="0" err="1"/>
              <a:t>nek</a:t>
            </a:r>
            <a:r>
              <a:rPr lang="hu-HU" dirty="0"/>
              <a:t>!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Használd a környéketeken megtermelt energiát</a:t>
            </a:r>
            <a:endParaRPr lang="en-US" dirty="0">
              <a:solidFill>
                <a:srgbClr val="75A1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Eleged van a magas energiaárakból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Alternatívát keresel a nagy energiaszolgáltatókkal szemben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Figyelj ránk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!  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Miért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Illeszd be az célcsoportodhoz leginkább illő üzeneteket!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Pl. az energiaközösségben való részvétel lehetővé teszi, hogy csökkentsd az energiaköltségeidet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Ezzel egy időben tehetsz valami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fontosat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a közösségedért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Hogyan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Írd le, hogy egy fogyasztó hogyan csatlakozhat az energiaközösségedhez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tagsági díj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energiaár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/kWh)]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0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Termeld meg a saját energiádat, és oszd meg a szomszédaiddal</a:t>
            </a:r>
            <a:endParaRPr lang="en-US" dirty="0">
              <a:solidFill>
                <a:srgbClr val="75A1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Már van saját napelemes erőműved, és azon gondolkozol, hogyan térülhetne meg gyorsabban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Vagy azt tervezed, hogy betársulsz te is egy megújuló erőműbe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Figyelj ránk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Miért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Illeszd be az célcsoportodhoz leginkább illő üzeneteket!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Pl. a lakástulajdonosoknak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egy megújuló erőművel növelheted az ingatlanod értékét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Pl. gazdálkodóknak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kihasználhatod az eddig kihasználatlan erőforrásaidat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 tetődet, a biomasszát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…)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és profitot termelhetsz belőlük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Ho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gyan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[Írd le, hogyan csatlakozhat az energiaközösségedhez egy fogyasztó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tagsági díj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energiaár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energiatarifa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84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Fektess be okos és zöld befektetésekbe</a:t>
            </a:r>
            <a:endParaRPr lang="en-US" dirty="0">
              <a:solidFill>
                <a:srgbClr val="75A1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Jó befektetési lehetőségeket keresel, ami a közösségedet, településedet szolgálja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Figyelj ránk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Miért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Illeszd be az célcsoportodhoz leginkább illő üzeneteket!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lvl="1"/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“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nagyszülők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számára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fektessék be okosan a pénzüket, és közben adjanak vissza valamit az unokái generációjának.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Pl.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önkormányzatok számára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tehermentesítse az önkormányzat költségvetését, és erősítse az önkormányzati úttörő pozícióját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gazdálkodók és kkv-k számára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javítsák a helyzetüket jövő-orientált gazdálkodó/Kkv-ként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Ho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gyan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[Írd le, hogyan csatlakozhat egy fogyasztó az energiaközösségedhez (pl. befektetési volumen, visszafizetési időszak, tagdíj)!]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98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Vidd hírét</a:t>
            </a:r>
            <a:endParaRPr lang="en-US" dirty="0">
              <a:solidFill>
                <a:srgbClr val="75A1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Segítsd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energiaközösséged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növekedését, mesélj róla az ismerőseidnek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Miért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Illeszd be az célcsoportodhoz leginkább illő üzeneteket!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lvl="1"/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helyi politikusok és egyesületek számára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ha hírét viszik az energiaközösségnek, megerősíthetik a regionális kapcsolatokat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egyesületek és helyi politikusok számára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javítsák pozíciójukat úttörő és innovatív vezetőként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általános iskolások számára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vállaljatok aktív szerepet az zöld energia átmenetben, vagy cselekedjetek </a:t>
            </a:r>
            <a:b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 klímaváltozás mérséklése érdekében!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Hogyan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Írd le, hogyan segítheti egy multiplikátor az energiaközösségednek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ráfordított idő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lehetséges tevékenységek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845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 descr="Hand, die auf einem Haftnotizzettel schreib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chteck 19" descr="Akzent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 rtlCol="0"/>
          <a:lstStyle/>
          <a:p>
            <a:pPr rtl="0"/>
            <a:r>
              <a:rPr lang="hu-HU" sz="6000" dirty="0"/>
              <a:t>Példabemutató dia</a:t>
            </a:r>
            <a:endParaRPr lang="de-DE" sz="6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hu-HU" dirty="0"/>
              <a:t>Alcím helye</a:t>
            </a:r>
            <a:r>
              <a:rPr lang="de-DE" dirty="0"/>
              <a:t>.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hu-HU" sz="2800" dirty="0"/>
              <a:t>Rövid bemutatás</a:t>
            </a:r>
            <a:endParaRPr lang="de-DE" sz="2800" dirty="0"/>
          </a:p>
          <a:p>
            <a:pPr rtl="0"/>
            <a:r>
              <a:rPr lang="hu-HU" dirty="0"/>
              <a:t>Részletek…</a:t>
            </a:r>
            <a:endParaRPr lang="de-DE" dirty="0"/>
          </a:p>
          <a:p>
            <a:pPr rtl="0"/>
            <a:r>
              <a:rPr lang="hu-HU" dirty="0"/>
              <a:t>Részletek…</a:t>
            </a:r>
            <a:endParaRPr lang="de-DE" dirty="0"/>
          </a:p>
          <a:p>
            <a:pPr rtl="0"/>
            <a:r>
              <a:rPr lang="hu-HU" dirty="0"/>
              <a:t>Részletek…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</a:rPr>
              <a:t>Ex</a:t>
            </a:r>
            <a:r>
              <a:rPr lang="hu-HU" dirty="0">
                <a:solidFill>
                  <a:srgbClr val="75A11D"/>
                </a:solidFill>
              </a:rPr>
              <a:t> Példabemutató dia statisztikákhoz</a:t>
            </a:r>
            <a:endParaRPr lang="en-US" dirty="0">
              <a:solidFill>
                <a:srgbClr val="75A11D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/>
          <a:p>
            <a:pPr rtl="0"/>
            <a:r>
              <a:rPr lang="hu-HU" dirty="0"/>
              <a:t>Jelenítsd meg a számadatokat diagramban</a:t>
            </a:r>
            <a:r>
              <a:rPr lang="en-US" dirty="0"/>
              <a:t>: </a:t>
            </a:r>
            <a:r>
              <a:rPr lang="hu-HU" dirty="0"/>
              <a:t>illeszd az alsó diagramot jobb klikk-kel vagy illeszd be egy újat</a:t>
            </a:r>
            <a:r>
              <a:rPr lang="en-US" dirty="0"/>
              <a:t> (</a:t>
            </a:r>
            <a:r>
              <a:rPr lang="hu-HU" dirty="0"/>
              <a:t>Beszúrás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hu-HU" dirty="0">
                <a:sym typeface="Wingdings" pitchFamily="2" charset="2"/>
              </a:rPr>
              <a:t>Diagram</a:t>
            </a:r>
            <a:r>
              <a:rPr lang="en-US" dirty="0">
                <a:sym typeface="Wingdings" pitchFamily="2" charset="2"/>
              </a:rPr>
              <a:t>).</a:t>
            </a:r>
            <a:endParaRPr lang="en-US" dirty="0"/>
          </a:p>
        </p:txBody>
      </p:sp>
      <p:graphicFrame>
        <p:nvGraphicFramePr>
          <p:cNvPr id="4" name="Diagramm 3" title="Bruttoeinnahmen-Platzhalterdiagramm">
            <a:extLst>
              <a:ext uri="{FF2B5EF4-FFF2-40B4-BE49-F238E27FC236}">
                <a16:creationId xmlns:a16="http://schemas.microsoft.com/office/drawing/2014/main" id="{FFE8AFAB-AE1F-4453-8C1B-70D2EF9B1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5692235"/>
              </p:ext>
            </p:extLst>
          </p:nvPr>
        </p:nvGraphicFramePr>
        <p:xfrm>
          <a:off x="4318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m 6" title="Bruttoeinnahmen-Platzhalterdiagramm">
            <a:extLst>
              <a:ext uri="{FF2B5EF4-FFF2-40B4-BE49-F238E27FC236}">
                <a16:creationId xmlns:a16="http://schemas.microsoft.com/office/drawing/2014/main" id="{9BEBE5AF-1D10-425C-8F3C-2236E52E6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933428"/>
              </p:ext>
            </p:extLst>
          </p:nvPr>
        </p:nvGraphicFramePr>
        <p:xfrm>
          <a:off x="44069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m 7" title="Bruttoeinnahmen-Platzhalterdiagramm">
            <a:extLst>
              <a:ext uri="{FF2B5EF4-FFF2-40B4-BE49-F238E27FC236}">
                <a16:creationId xmlns:a16="http://schemas.microsoft.com/office/drawing/2014/main" id="{A8D5CDFF-2AF9-4CDE-BF8D-15F294BD5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004823"/>
              </p:ext>
            </p:extLst>
          </p:nvPr>
        </p:nvGraphicFramePr>
        <p:xfrm>
          <a:off x="83820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>
                <a:solidFill>
                  <a:srgbClr val="75A11D"/>
                </a:solidFill>
              </a:rPr>
              <a:t>Példabemutató dia táblázathoz</a:t>
            </a:r>
            <a:endParaRPr lang="en-US" dirty="0">
              <a:solidFill>
                <a:srgbClr val="75A11D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hu-HU" dirty="0"/>
              <a:t>Jelenítsd meg a számadatokat egy táblázatban!</a:t>
            </a:r>
            <a:r>
              <a:rPr lang="en-US" dirty="0"/>
              <a:t> </a:t>
            </a:r>
            <a:r>
              <a:rPr lang="hu-HU" dirty="0"/>
              <a:t>Alakítsd az oszlopokat saját igényed szerint</a:t>
            </a:r>
            <a:r>
              <a:rPr lang="en-US" dirty="0"/>
              <a:t> (</a:t>
            </a:r>
            <a:r>
              <a:rPr lang="hu-HU" dirty="0"/>
              <a:t>jobb klikk</a:t>
            </a:r>
            <a:r>
              <a:rPr lang="en-US" dirty="0"/>
              <a:t>).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807013"/>
              </p:ext>
            </p:extLst>
          </p:nvPr>
        </p:nvGraphicFramePr>
        <p:xfrm>
          <a:off x="431801" y="1614845"/>
          <a:ext cx="11339510" cy="4252505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161993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617885">
                <a:tc>
                  <a:txBody>
                    <a:bodyPr/>
                    <a:lstStyle/>
                    <a:p>
                      <a:pPr algn="ctr" rtl="0"/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sz="1600" b="0" dirty="0">
                          <a:solidFill>
                            <a:schemeClr val="bg1"/>
                          </a:solidFill>
                        </a:rPr>
                        <a:t>Példa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sz="1600" b="0" dirty="0">
                          <a:solidFill>
                            <a:schemeClr val="bg1"/>
                          </a:solidFill>
                        </a:rPr>
                        <a:t>Példa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sz="1600" b="0" dirty="0">
                          <a:solidFill>
                            <a:schemeClr val="bg1"/>
                          </a:solidFill>
                        </a:rPr>
                        <a:t>Példa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Példa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sz="1600" b="0" dirty="0">
                          <a:solidFill>
                            <a:schemeClr val="bg1"/>
                          </a:solidFill>
                        </a:rPr>
                        <a:t>Példa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sz="1600" b="0" dirty="0">
                          <a:solidFill>
                            <a:schemeClr val="bg1"/>
                          </a:solidFill>
                        </a:rPr>
                        <a:t>Példa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6.750 €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1.013 €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33.750 €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5.063 €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135.000 €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20.250 €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270.000 €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40.500 €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platzhalter 31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897" y="0"/>
            <a:ext cx="10287000" cy="6858000"/>
          </a:xfr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u-HU" sz="5600" dirty="0"/>
              <a:t>Kapcsolat</a:t>
            </a:r>
            <a:endParaRPr lang="de-DE" sz="56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hu-HU" dirty="0"/>
              <a:t>Név</a:t>
            </a:r>
            <a:endParaRPr lang="de-DE" dirty="0"/>
          </a:p>
        </p:txBody>
      </p:sp>
      <p:pic>
        <p:nvPicPr>
          <p:cNvPr id="8" name="Grafik 7" descr="Benutzer" title="Symbol – Name des Referenten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en-GB" dirty="0"/>
              <a:t>Tele</a:t>
            </a:r>
            <a:r>
              <a:rPr lang="hu-HU" dirty="0"/>
              <a:t>fon</a:t>
            </a:r>
            <a:endParaRPr lang="en-GB" dirty="0"/>
          </a:p>
        </p:txBody>
      </p:sp>
      <p:pic>
        <p:nvPicPr>
          <p:cNvPr id="10" name="Grafik 9" descr="Smartphone" title="Symbol – Telefonnummer des Referenten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hu-HU" dirty="0" err="1"/>
              <a:t>Em</a:t>
            </a:r>
            <a:r>
              <a:rPr lang="de-DE" dirty="0" err="1"/>
              <a:t>ail</a:t>
            </a:r>
            <a:endParaRPr lang="de-DE" dirty="0"/>
          </a:p>
        </p:txBody>
      </p:sp>
      <p:pic>
        <p:nvPicPr>
          <p:cNvPr id="9" name="Grafik 8" descr="Umschlag" title="Symbol – E-Mail des Referenten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de-DE" dirty="0"/>
              <a:t>Web</a:t>
            </a:r>
            <a:r>
              <a:rPr lang="hu-HU" dirty="0"/>
              <a:t>oldal</a:t>
            </a:r>
            <a:endParaRPr lang="de-DE" dirty="0"/>
          </a:p>
        </p:txBody>
      </p:sp>
      <p:pic>
        <p:nvPicPr>
          <p:cNvPr id="11" name="Grafik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C197073E-D4F3-1256-90BA-52CF1C0246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2296" y="0"/>
            <a:ext cx="9780102" cy="6804025"/>
          </a:xfrm>
        </p:spPr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pc="0" dirty="0"/>
              <a:t>Köszönjük!</a:t>
            </a:r>
            <a:endParaRPr lang="en-GB" spc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 dirty="0"/>
              <a:t>Teljes név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u-HU" dirty="0"/>
              <a:t>Telefonszám</a:t>
            </a: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Email cím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>
          <a:xfrm>
            <a:off x="8458200" y="5004756"/>
            <a:ext cx="2910342" cy="518220"/>
          </a:xfrm>
        </p:spPr>
        <p:txBody>
          <a:bodyPr/>
          <a:lstStyle/>
          <a:p>
            <a:r>
              <a:rPr lang="hu-HU" dirty="0"/>
              <a:t>Weboldal és/vagy közösségi média oldal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19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5212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45A94-ED0A-0407-CBA2-23DF1C7D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Így kezdődött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95A4F0-D54A-D17D-97AD-2A2533AE5B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 településünktől a településünkért.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951193-23B2-63BF-295E-553C332C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AU" dirty="0"/>
              <a:t>[</a:t>
            </a:r>
            <a:r>
              <a:rPr lang="hu-HU" dirty="0"/>
              <a:t>Illessz be ide egy videót </a:t>
            </a:r>
            <a:r>
              <a:rPr lang="en-AU" dirty="0"/>
              <a:t>(</a:t>
            </a:r>
            <a:r>
              <a:rPr lang="hu-HU" dirty="0"/>
              <a:t>ha van ilyened</a:t>
            </a:r>
            <a:r>
              <a:rPr lang="en-AU" dirty="0"/>
              <a:t>) </a:t>
            </a:r>
            <a:r>
              <a:rPr lang="hu-HU" dirty="0"/>
              <a:t>hogy már kezdéskor felkeltsd a közönséged figyelmét</a:t>
            </a:r>
            <a:r>
              <a:rPr lang="en-AU" dirty="0"/>
              <a:t>. </a:t>
            </a:r>
            <a:r>
              <a:rPr lang="hu-HU" dirty="0"/>
              <a:t>Ha nincs videód</a:t>
            </a:r>
            <a:r>
              <a:rPr lang="en-AU" dirty="0"/>
              <a:t>, </a:t>
            </a:r>
            <a:r>
              <a:rPr lang="hu-HU" dirty="0"/>
              <a:t>használj egy olyan fotót, ami egy jelentős mérföldkövet örökít meg a közösséged életéből</a:t>
            </a:r>
            <a:r>
              <a:rPr lang="en-AU" dirty="0"/>
              <a:t>]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7C335-26C3-9DF5-F4D5-B7776ABBC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55763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70638"/>
            <a:ext cx="431800" cy="433387"/>
          </a:xfrm>
        </p:spPr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20</a:t>
            </a:fld>
            <a:endParaRPr lang="de-DE" noProof="0"/>
          </a:p>
        </p:txBody>
      </p:sp>
      <p:sp>
        <p:nvSpPr>
          <p:cNvPr id="11" name="Rechteck 10"/>
          <p:cNvSpPr/>
          <p:nvPr/>
        </p:nvSpPr>
        <p:spPr>
          <a:xfrm>
            <a:off x="203199" y="5724307"/>
            <a:ext cx="11557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i="1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Ez a kiadvány © 2022, Osztrák Energia Ügynökség (</a:t>
            </a:r>
            <a:r>
              <a:rPr lang="hu-HU" sz="1400" i="1" dirty="0" err="1">
                <a:solidFill>
                  <a:srgbClr val="59595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Austrian</a:t>
            </a:r>
            <a:r>
              <a:rPr lang="hu-HU" sz="1400" i="1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hu-HU" sz="1400" i="1" dirty="0" err="1">
                <a:solidFill>
                  <a:srgbClr val="59595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Energy</a:t>
            </a:r>
            <a:r>
              <a:rPr lang="hu-HU" sz="1400" i="1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hu-HU" sz="1400" i="1" dirty="0" err="1">
                <a:solidFill>
                  <a:srgbClr val="59595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Agency</a:t>
            </a:r>
            <a:r>
              <a:rPr lang="hu-HU" sz="1400" i="1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) a CC BY-NC-SA 4.0 licenccel rendelkezik. A licenc egy példányának megtekintéséhez látogasson el a http://creativecommons.org/licenses/by-nc-sa/4.0/ oldalra</a:t>
            </a:r>
            <a:endParaRPr lang="hu-HU" sz="1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832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951274"/>
            <a:ext cx="5472000" cy="2999426"/>
          </a:xfrm>
        </p:spPr>
        <p:txBody>
          <a:bodyPr rtlCol="0"/>
          <a:lstStyle/>
          <a:p>
            <a:pPr marL="0" indent="0" rtl="0">
              <a:buNone/>
            </a:pPr>
            <a:r>
              <a:rPr lang="hu-HU" sz="2800" dirty="0"/>
              <a:t>Energiatermelés, -megosztás és felhasználás a közösségen belül</a:t>
            </a:r>
          </a:p>
          <a:p>
            <a:pPr>
              <a:buClr>
                <a:srgbClr val="FBB804"/>
              </a:buClr>
              <a:buFont typeface="Systemschrift Normal"/>
              <a:buChar char="▸"/>
            </a:pPr>
            <a:r>
              <a:rPr lang="hu-HU" dirty="0">
                <a:effectLst/>
                <a:latin typeface="Calibri" panose="020F0502020204030204" pitchFamily="34" charset="0"/>
              </a:rPr>
              <a:t>Az energiaközösség az állami szervek, vállalatok és lakosok szövetsége, amelynek célja a megújuló energia helyi szintű előállítása, megosztása és közös tulajdonú erőművekből történő felhasználása.</a:t>
            </a:r>
          </a:p>
          <a:p>
            <a:pPr>
              <a:buClr>
                <a:srgbClr val="FBB804"/>
              </a:buClr>
              <a:buFont typeface="Systemschrift Normal"/>
              <a:buChar char="▸"/>
            </a:pPr>
            <a:r>
              <a:rPr lang="hu-HU" dirty="0"/>
              <a:t>Ahelyett, hogy megmondanánk az embereknek, hogy változtassanak az energiafogyasztási szokásaikon, az oly szükséges energiaátalakulás részévé tesszük őket.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4876800" y="902415"/>
            <a:ext cx="7315200" cy="2335369"/>
          </a:xfrm>
        </p:spPr>
      </p:pic>
      <p:sp>
        <p:nvSpPr>
          <p:cNvPr id="20" name="Rechteck 19" descr="Akzent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z="3600" spc="-300" dirty="0"/>
              <a:t>Mi az az energiaközösség</a:t>
            </a:r>
            <a:r>
              <a:rPr lang="en-US" sz="3600" spc="-300" dirty="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solidFill>
            <a:schemeClr val="accent4">
              <a:alpha val="80000"/>
            </a:schemeClr>
          </a:solidFill>
        </p:spPr>
        <p:txBody>
          <a:bodyPr rtlCol="0"/>
          <a:lstStyle/>
          <a:p>
            <a:pPr rtl="0"/>
            <a:r>
              <a:rPr lang="hu-HU" dirty="0"/>
              <a:t>Ezzel mindenki nyer </a:t>
            </a:r>
            <a:r>
              <a:rPr lang="en-US" dirty="0"/>
              <a:t>– </a:t>
            </a:r>
          </a:p>
          <a:p>
            <a:pPr rtl="0"/>
            <a:r>
              <a:rPr lang="hu-HU" dirty="0"/>
              <a:t>te</a:t>
            </a:r>
            <a:r>
              <a:rPr lang="en-US" dirty="0"/>
              <a:t>, </a:t>
            </a:r>
            <a:r>
              <a:rPr lang="hu-HU" dirty="0"/>
              <a:t>a </a:t>
            </a:r>
            <a:r>
              <a:rPr lang="hu-HU" dirty="0" err="1"/>
              <a:t>szomszédaid</a:t>
            </a:r>
            <a:r>
              <a:rPr lang="hu-HU" dirty="0"/>
              <a:t> és az éghajlat is</a:t>
            </a:r>
            <a:r>
              <a:rPr lang="en-US" dirty="0"/>
              <a:t>!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83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 számos előnnyel jár</a:t>
            </a:r>
            <a:endParaRPr lang="en-US" dirty="0">
              <a:solidFill>
                <a:srgbClr val="75A1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gyan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alakítja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az energiaközösséged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az energiánk jövőjét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 közösségünk számára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41144"/>
            <a:ext cx="5472000" cy="2908856"/>
          </a:xfrm>
        </p:spPr>
        <p:txBody>
          <a:bodyPr rtlCol="0"/>
          <a:lstStyle/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Csökkentett energiaköltségek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Függetlenség az energiapiac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áringadozásaitól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Az éghajlatunk számára szükséges zöld energiaátalakulás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Regionális értékek és munkahelyek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Biztonságos és zöld befektetési lehetőségek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Közösségi szellem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segítség a közösséged sérülékeny tagjainak, pl. energiaszegénységben élőknek, óvodáknak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Számodra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[Illeszd be az energia akciócsoport tagságával járó legfontosabb előnyöket, amelyeket be akarsz mutatni annak a célcsoportnak, akinek prezentálsz.]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0806" b="10806"/>
          <a:stretch/>
        </p:blipFill>
        <p:spPr>
          <a:xfrm>
            <a:off x="0" y="1"/>
            <a:ext cx="12192000" cy="6371350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0297" y="5506357"/>
            <a:ext cx="4819704" cy="565899"/>
          </a:xfrm>
          <a:solidFill>
            <a:schemeClr val="accent4"/>
          </a:solidFill>
        </p:spPr>
        <p:txBody>
          <a:bodyPr rtlCol="0"/>
          <a:lstStyle/>
          <a:p>
            <a:r>
              <a:rPr lang="de-DE" dirty="0"/>
              <a:t>[</a:t>
            </a:r>
            <a:r>
              <a:rPr lang="hu-HU" dirty="0"/>
              <a:t>Illessz be ide egy fotót az egyik erőművetekről</a:t>
            </a:r>
            <a:r>
              <a:rPr lang="de-DE" dirty="0"/>
              <a:t>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5</a:t>
            </a:fld>
            <a:endParaRPr lang="de-DE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"/>
              <a:t>Large image</a:t>
            </a: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Helyben termelt, klímabarát energia </a:t>
            </a:r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település</a:t>
            </a:r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-en</a:t>
            </a:r>
            <a:endParaRPr lang="en-US" dirty="0">
              <a:solidFill>
                <a:srgbClr val="75A1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Hogyan alakítja [az energiaközösséged] az energiánk jövőjét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Küldetési nyilatkozatunk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Mutasd be itt a küldetésnyilatkozatotokat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Mit csináltok most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Kiért tevékenykedtek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Pl. felkészítitek a lakosságot, hogy részesévé váljanak a változásnak, hálózatépítés azokból, akik meg akarják osztani egymással a megtermelt energiát,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Jövőképünk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Mutasd be itt a jövőképeteket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Mit akartok elérni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Pl. el akarjuk látni a település(rész)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ünket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helyben termelt, klímabarát energiával, …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45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hu-HU" sz="2800" dirty="0"/>
              <a:t>A csapatunk egyesíti a legfontosabb képességeket, hogy energiaközösséget hozzon létre</a:t>
            </a:r>
            <a:r>
              <a:rPr lang="en-US" sz="2800" dirty="0"/>
              <a:t>.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hu-HU" b="1" dirty="0"/>
              <a:t>XY: </a:t>
            </a:r>
            <a:r>
              <a:rPr lang="hu-HU" dirty="0"/>
              <a:t>A megújuló energiaforrásokkal foglalkozó XY tudja, hogyan kell kialakítani a környékünk átfogó energiagazdálkodását. </a:t>
            </a:r>
            <a:endParaRPr lang="en-GB" dirty="0"/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hu-HU" b="1" dirty="0"/>
              <a:t>ZZS</a:t>
            </a:r>
            <a:r>
              <a:rPr lang="en-US" b="1" dirty="0"/>
              <a:t>: </a:t>
            </a:r>
            <a:r>
              <a:rPr lang="hu-HU" dirty="0"/>
              <a:t>ZZS előrelátó mérnökként megépíttette saját naperőművét. Az ő feladata a helyi cégek meggyőzése, hogy később vegyenek részt az energiaközösségünkben.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hu-HU" b="1" dirty="0"/>
              <a:t>AB</a:t>
            </a:r>
            <a:r>
              <a:rPr lang="en-US" b="1" dirty="0"/>
              <a:t>: </a:t>
            </a:r>
            <a:r>
              <a:rPr lang="hu-HU" dirty="0"/>
              <a:t>Településünk polgármestereként AB alapvető szerepet játszik, hogy minél többen megismerjék az energiaközösségünket, és rajta keresztül hozzáférhetünk állami támogatásokhoz.</a:t>
            </a:r>
            <a:endParaRPr lang="en-US" dirty="0"/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en-US" dirty="0"/>
              <a:t>…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6096000" y="340518"/>
            <a:ext cx="7315200" cy="4877410"/>
          </a:xfrm>
        </p:spPr>
      </p:pic>
      <p:sp>
        <p:nvSpPr>
          <p:cNvPr id="20" name="Rechteck 19" descr="Akzent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z="6000" spc="-300" dirty="0"/>
              <a:t>Kik vagyunk</a:t>
            </a:r>
            <a:endParaRPr lang="en-US" sz="6000" spc="-3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hu-HU" dirty="0"/>
              <a:t>Meg akarjuk változtatni a </a:t>
            </a:r>
            <a:r>
              <a:rPr lang="en-US" dirty="0"/>
              <a:t>status quo</a:t>
            </a:r>
            <a:r>
              <a:rPr lang="hu-HU" dirty="0"/>
              <a:t>-t</a:t>
            </a:r>
            <a:r>
              <a:rPr lang="en-US" dirty="0"/>
              <a:t>. </a:t>
            </a:r>
            <a:br>
              <a:rPr lang="hu-HU" dirty="0"/>
            </a:br>
            <a:r>
              <a:rPr lang="hu-HU" dirty="0"/>
              <a:t>Új szintre akarjuk emelni településünk energiaellátását.</a:t>
            </a:r>
            <a:r>
              <a:rPr lang="en-US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7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45A94-ED0A-0407-CBA2-23DF1C7D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energiaközösséged</a:t>
            </a:r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– </a:t>
            </a:r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Hogy működik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95A4F0-D54A-D17D-97AD-2A2533AE5B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Az első megújuló energiaközösség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település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-en.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951193-23B2-63BF-295E-553C332C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Magyarázd el a közösséged működését </a:t>
            </a:r>
            <a:r>
              <a:rPr lang="en-US" dirty="0"/>
              <a:t>– </a:t>
            </a:r>
            <a:r>
              <a:rPr lang="hu-HU" dirty="0"/>
              <a:t>Milyen a szerkezete</a:t>
            </a:r>
            <a:r>
              <a:rPr lang="en-US" dirty="0"/>
              <a:t>? </a:t>
            </a:r>
          </a:p>
          <a:p>
            <a:r>
              <a:rPr lang="hu-HU" dirty="0"/>
              <a:t>Ha még nem jutottatok el idáig </a:t>
            </a:r>
            <a:r>
              <a:rPr lang="en-US" dirty="0"/>
              <a:t>– </a:t>
            </a:r>
            <a:r>
              <a:rPr lang="hu-HU" dirty="0"/>
              <a:t>hogyan fogtok működni</a:t>
            </a:r>
            <a:r>
              <a:rPr lang="en-US" dirty="0"/>
              <a:t>?</a:t>
            </a:r>
            <a:r>
              <a:rPr lang="de-DE" dirty="0"/>
              <a:t>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[</a:t>
            </a:r>
            <a:r>
              <a:rPr lang="hu-HU" dirty="0"/>
              <a:t>Emeld ki nyilakkal a legfontosabbakat!</a:t>
            </a:r>
            <a:r>
              <a:rPr lang="de-DE" dirty="0"/>
              <a:t>]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			[</a:t>
            </a:r>
            <a:r>
              <a:rPr lang="hu-HU" dirty="0" err="1"/>
              <a:t>Piktogrammokkal</a:t>
            </a:r>
            <a:r>
              <a:rPr lang="hu-HU" dirty="0"/>
              <a:t> tedd látványossá</a:t>
            </a:r>
            <a:br>
              <a:rPr lang="hu-HU" dirty="0"/>
            </a:br>
            <a:r>
              <a:rPr lang="hu-HU" dirty="0"/>
              <a:t>					a fontos szempontokat</a:t>
            </a:r>
            <a:r>
              <a:rPr lang="de-DE" dirty="0"/>
              <a:t>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7C335-26C3-9DF5-F4D5-B7776ABBC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8</a:t>
            </a:fld>
            <a:endParaRPr lang="de-DE" noProof="0"/>
          </a:p>
        </p:txBody>
      </p:sp>
      <p:sp>
        <p:nvSpPr>
          <p:cNvPr id="5" name="Grafik 6" title="Pfeil für die Anweisung zur Vorlage">
            <a:extLst>
              <a:ext uri="{FF2B5EF4-FFF2-40B4-BE49-F238E27FC236}">
                <a16:creationId xmlns:a16="http://schemas.microsoft.com/office/drawing/2014/main" id="{9F0043CE-396B-2DD8-4169-32E4E3DFF2E1}"/>
              </a:ext>
            </a:extLst>
          </p:cNvPr>
          <p:cNvSpPr/>
          <p:nvPr/>
        </p:nvSpPr>
        <p:spPr>
          <a:xfrm rot="450526">
            <a:off x="782550" y="2883280"/>
            <a:ext cx="1321920" cy="1282529"/>
          </a:xfrm>
          <a:custGeom>
            <a:avLst/>
            <a:gdLst>
              <a:gd name="connsiteX0" fmla="*/ 626791 w 676275"/>
              <a:gd name="connsiteY0" fmla="*/ 456724 h 666750"/>
              <a:gd name="connsiteX1" fmla="*/ 624886 w 676275"/>
              <a:gd name="connsiteY1" fmla="*/ 459581 h 666750"/>
              <a:gd name="connsiteX2" fmla="*/ 500108 w 676275"/>
              <a:gd name="connsiteY2" fmla="*/ 418624 h 666750"/>
              <a:gd name="connsiteX3" fmla="*/ 465818 w 676275"/>
              <a:gd name="connsiteY3" fmla="*/ 415766 h 666750"/>
              <a:gd name="connsiteX4" fmla="*/ 470581 w 676275"/>
              <a:gd name="connsiteY4" fmla="*/ 433864 h 666750"/>
              <a:gd name="connsiteX5" fmla="*/ 605836 w 676275"/>
              <a:gd name="connsiteY5" fmla="*/ 480536 h 666750"/>
              <a:gd name="connsiteX6" fmla="*/ 544876 w 676275"/>
              <a:gd name="connsiteY6" fmla="*/ 507206 h 666750"/>
              <a:gd name="connsiteX7" fmla="*/ 475343 w 676275"/>
              <a:gd name="connsiteY7" fmla="*/ 516731 h 666750"/>
              <a:gd name="connsiteX8" fmla="*/ 456293 w 676275"/>
              <a:gd name="connsiteY8" fmla="*/ 515779 h 666750"/>
              <a:gd name="connsiteX9" fmla="*/ 446768 w 676275"/>
              <a:gd name="connsiteY9" fmla="*/ 514826 h 666750"/>
              <a:gd name="connsiteX10" fmla="*/ 442958 w 676275"/>
              <a:gd name="connsiteY10" fmla="*/ 514826 h 666750"/>
              <a:gd name="connsiteX11" fmla="*/ 441053 w 676275"/>
              <a:gd name="connsiteY11" fmla="*/ 514826 h 666750"/>
              <a:gd name="connsiteX12" fmla="*/ 440101 w 676275"/>
              <a:gd name="connsiteY12" fmla="*/ 514826 h 666750"/>
              <a:gd name="connsiteX13" fmla="*/ 422003 w 676275"/>
              <a:gd name="connsiteY13" fmla="*/ 511016 h 666750"/>
              <a:gd name="connsiteX14" fmla="*/ 406763 w 676275"/>
              <a:gd name="connsiteY14" fmla="*/ 507206 h 666750"/>
              <a:gd name="connsiteX15" fmla="*/ 339136 w 676275"/>
              <a:gd name="connsiteY15" fmla="*/ 472916 h 666750"/>
              <a:gd name="connsiteX16" fmla="*/ 220073 w 676275"/>
              <a:gd name="connsiteY16" fmla="*/ 348139 h 666750"/>
              <a:gd name="connsiteX17" fmla="*/ 132443 w 676275"/>
              <a:gd name="connsiteY17" fmla="*/ 202406 h 666750"/>
              <a:gd name="connsiteX18" fmla="*/ 56243 w 676275"/>
              <a:gd name="connsiteY18" fmla="*/ 22384 h 666750"/>
              <a:gd name="connsiteX19" fmla="*/ 27668 w 676275"/>
              <a:gd name="connsiteY19" fmla="*/ 7144 h 666750"/>
              <a:gd name="connsiteX20" fmla="*/ 7666 w 676275"/>
              <a:gd name="connsiteY20" fmla="*/ 18574 h 666750"/>
              <a:gd name="connsiteX21" fmla="*/ 171496 w 676275"/>
              <a:gd name="connsiteY21" fmla="*/ 346234 h 666750"/>
              <a:gd name="connsiteX22" fmla="*/ 299131 w 676275"/>
              <a:gd name="connsiteY22" fmla="*/ 481489 h 666750"/>
              <a:gd name="connsiteX23" fmla="*/ 467723 w 676275"/>
              <a:gd name="connsiteY23" fmla="*/ 543401 h 666750"/>
              <a:gd name="connsiteX24" fmla="*/ 576308 w 676275"/>
              <a:gd name="connsiteY24" fmla="*/ 531971 h 666750"/>
              <a:gd name="connsiteX25" fmla="*/ 510586 w 676275"/>
              <a:gd name="connsiteY25" fmla="*/ 642461 h 666750"/>
              <a:gd name="connsiteX26" fmla="*/ 524873 w 676275"/>
              <a:gd name="connsiteY26" fmla="*/ 661511 h 666750"/>
              <a:gd name="connsiteX27" fmla="*/ 556306 w 676275"/>
              <a:gd name="connsiteY27" fmla="*/ 659606 h 666750"/>
              <a:gd name="connsiteX28" fmla="*/ 660128 w 676275"/>
              <a:gd name="connsiteY28" fmla="*/ 490061 h 666750"/>
              <a:gd name="connsiteX29" fmla="*/ 669653 w 676275"/>
              <a:gd name="connsiteY29" fmla="*/ 482441 h 666750"/>
              <a:gd name="connsiteX30" fmla="*/ 668701 w 676275"/>
              <a:gd name="connsiteY30" fmla="*/ 476726 h 666750"/>
              <a:gd name="connsiteX31" fmla="*/ 670606 w 676275"/>
              <a:gd name="connsiteY31" fmla="*/ 473869 h 666750"/>
              <a:gd name="connsiteX32" fmla="*/ 626791 w 676275"/>
              <a:gd name="connsiteY32" fmla="*/ 456724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76275" h="666750">
                <a:moveTo>
                  <a:pt x="626791" y="456724"/>
                </a:moveTo>
                <a:cubicBezTo>
                  <a:pt x="625838" y="457676"/>
                  <a:pt x="625838" y="458629"/>
                  <a:pt x="624886" y="459581"/>
                </a:cubicBezTo>
                <a:cubicBezTo>
                  <a:pt x="582023" y="450056"/>
                  <a:pt x="540113" y="436721"/>
                  <a:pt x="500108" y="418624"/>
                </a:cubicBezTo>
                <a:cubicBezTo>
                  <a:pt x="490583" y="413861"/>
                  <a:pt x="476296" y="410051"/>
                  <a:pt x="465818" y="415766"/>
                </a:cubicBezTo>
                <a:cubicBezTo>
                  <a:pt x="456293" y="421481"/>
                  <a:pt x="463913" y="431006"/>
                  <a:pt x="470581" y="433864"/>
                </a:cubicBezTo>
                <a:cubicBezTo>
                  <a:pt x="514396" y="453866"/>
                  <a:pt x="559163" y="469106"/>
                  <a:pt x="605836" y="480536"/>
                </a:cubicBezTo>
                <a:cubicBezTo>
                  <a:pt x="586786" y="491966"/>
                  <a:pt x="566783" y="501491"/>
                  <a:pt x="544876" y="507206"/>
                </a:cubicBezTo>
                <a:cubicBezTo>
                  <a:pt x="522968" y="513874"/>
                  <a:pt x="496298" y="516731"/>
                  <a:pt x="475343" y="516731"/>
                </a:cubicBezTo>
                <a:cubicBezTo>
                  <a:pt x="468676" y="516731"/>
                  <a:pt x="462961" y="516731"/>
                  <a:pt x="456293" y="515779"/>
                </a:cubicBezTo>
                <a:cubicBezTo>
                  <a:pt x="453436" y="515779"/>
                  <a:pt x="449626" y="514826"/>
                  <a:pt x="446768" y="514826"/>
                </a:cubicBezTo>
                <a:cubicBezTo>
                  <a:pt x="445816" y="514826"/>
                  <a:pt x="443911" y="514826"/>
                  <a:pt x="442958" y="514826"/>
                </a:cubicBezTo>
                <a:cubicBezTo>
                  <a:pt x="442006" y="514826"/>
                  <a:pt x="442006" y="514826"/>
                  <a:pt x="441053" y="514826"/>
                </a:cubicBezTo>
                <a:cubicBezTo>
                  <a:pt x="441053" y="514826"/>
                  <a:pt x="440101" y="514826"/>
                  <a:pt x="440101" y="514826"/>
                </a:cubicBezTo>
                <a:cubicBezTo>
                  <a:pt x="434386" y="513874"/>
                  <a:pt x="427718" y="512921"/>
                  <a:pt x="422003" y="511016"/>
                </a:cubicBezTo>
                <a:cubicBezTo>
                  <a:pt x="414383" y="509111"/>
                  <a:pt x="413431" y="509111"/>
                  <a:pt x="406763" y="507206"/>
                </a:cubicBezTo>
                <a:cubicBezTo>
                  <a:pt x="382951" y="499586"/>
                  <a:pt x="361043" y="488156"/>
                  <a:pt x="339136" y="472916"/>
                </a:cubicBezTo>
                <a:cubicBezTo>
                  <a:pt x="292463" y="439579"/>
                  <a:pt x="253411" y="394811"/>
                  <a:pt x="220073" y="348139"/>
                </a:cubicBezTo>
                <a:cubicBezTo>
                  <a:pt x="186736" y="302419"/>
                  <a:pt x="157208" y="252889"/>
                  <a:pt x="132443" y="202406"/>
                </a:cubicBezTo>
                <a:cubicBezTo>
                  <a:pt x="103868" y="144304"/>
                  <a:pt x="79103" y="83344"/>
                  <a:pt x="56243" y="22384"/>
                </a:cubicBezTo>
                <a:cubicBezTo>
                  <a:pt x="52433" y="11906"/>
                  <a:pt x="38146" y="8096"/>
                  <a:pt x="27668" y="7144"/>
                </a:cubicBezTo>
                <a:cubicBezTo>
                  <a:pt x="21953" y="7144"/>
                  <a:pt x="3856" y="8096"/>
                  <a:pt x="7666" y="18574"/>
                </a:cubicBezTo>
                <a:cubicBezTo>
                  <a:pt x="50528" y="132874"/>
                  <a:pt x="99106" y="247174"/>
                  <a:pt x="171496" y="346234"/>
                </a:cubicBezTo>
                <a:cubicBezTo>
                  <a:pt x="207691" y="395764"/>
                  <a:pt x="249601" y="444341"/>
                  <a:pt x="299131" y="481489"/>
                </a:cubicBezTo>
                <a:cubicBezTo>
                  <a:pt x="348661" y="517684"/>
                  <a:pt x="406763" y="538639"/>
                  <a:pt x="467723" y="543401"/>
                </a:cubicBezTo>
                <a:cubicBezTo>
                  <a:pt x="503918" y="545306"/>
                  <a:pt x="541066" y="542449"/>
                  <a:pt x="576308" y="531971"/>
                </a:cubicBezTo>
                <a:cubicBezTo>
                  <a:pt x="553448" y="568166"/>
                  <a:pt x="531541" y="605314"/>
                  <a:pt x="510586" y="642461"/>
                </a:cubicBezTo>
                <a:cubicBezTo>
                  <a:pt x="505823" y="651986"/>
                  <a:pt x="517253" y="658654"/>
                  <a:pt x="524873" y="661511"/>
                </a:cubicBezTo>
                <a:cubicBezTo>
                  <a:pt x="531541" y="664369"/>
                  <a:pt x="551543" y="668179"/>
                  <a:pt x="556306" y="659606"/>
                </a:cubicBezTo>
                <a:cubicBezTo>
                  <a:pt x="588691" y="601504"/>
                  <a:pt x="622981" y="545306"/>
                  <a:pt x="660128" y="490061"/>
                </a:cubicBezTo>
                <a:cubicBezTo>
                  <a:pt x="664891" y="489109"/>
                  <a:pt x="668701" y="487204"/>
                  <a:pt x="669653" y="482441"/>
                </a:cubicBezTo>
                <a:cubicBezTo>
                  <a:pt x="670606" y="480536"/>
                  <a:pt x="669653" y="478631"/>
                  <a:pt x="668701" y="476726"/>
                </a:cubicBezTo>
                <a:cubicBezTo>
                  <a:pt x="669653" y="475774"/>
                  <a:pt x="669653" y="474821"/>
                  <a:pt x="670606" y="473869"/>
                </a:cubicBezTo>
                <a:cubicBezTo>
                  <a:pt x="683941" y="457676"/>
                  <a:pt x="636316" y="443389"/>
                  <a:pt x="626791" y="4567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rtl="0"/>
            <a:endParaRPr lang="de-DE"/>
          </a:p>
        </p:txBody>
      </p:sp>
      <p:pic>
        <p:nvPicPr>
          <p:cNvPr id="10" name="Grafik 9" descr="Elektroauto mit einfarbiger Füllung">
            <a:extLst>
              <a:ext uri="{FF2B5EF4-FFF2-40B4-BE49-F238E27FC236}">
                <a16:creationId xmlns:a16="http://schemas.microsoft.com/office/drawing/2014/main" id="{BF3D613F-09A5-B9DE-378E-F987C1E66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604484" y="5101501"/>
            <a:ext cx="1220330" cy="1220330"/>
          </a:xfrm>
          <a:prstGeom prst="rect">
            <a:avLst/>
          </a:prstGeom>
        </p:spPr>
      </p:pic>
      <p:pic>
        <p:nvPicPr>
          <p:cNvPr id="8" name="Grafik 7" descr="Start mit einfarbiger Füllung">
            <a:extLst>
              <a:ext uri="{FF2B5EF4-FFF2-40B4-BE49-F238E27FC236}">
                <a16:creationId xmlns:a16="http://schemas.microsoft.com/office/drawing/2014/main" id="{4DDD4E94-5471-484E-4FFB-CB00C5394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8791" y="2508799"/>
            <a:ext cx="914400" cy="914400"/>
          </a:xfrm>
          <a:prstGeom prst="rect">
            <a:avLst/>
          </a:prstGeom>
        </p:spPr>
      </p:pic>
      <p:pic>
        <p:nvPicPr>
          <p:cNvPr id="13" name="Grafik 12" descr="Sonne mit einfarbiger Füllung">
            <a:extLst>
              <a:ext uri="{FF2B5EF4-FFF2-40B4-BE49-F238E27FC236}">
                <a16:creationId xmlns:a16="http://schemas.microsoft.com/office/drawing/2014/main" id="{76B0B96B-80AA-0859-898D-458E1883DB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0633" y="4496408"/>
            <a:ext cx="914400" cy="914400"/>
          </a:xfrm>
          <a:prstGeom prst="rect">
            <a:avLst/>
          </a:prstGeom>
        </p:spPr>
      </p:pic>
      <p:pic>
        <p:nvPicPr>
          <p:cNvPr id="15" name="Grafik 14" descr="Strommast mit einfarbiger Füllung">
            <a:extLst>
              <a:ext uri="{FF2B5EF4-FFF2-40B4-BE49-F238E27FC236}">
                <a16:creationId xmlns:a16="http://schemas.microsoft.com/office/drawing/2014/main" id="{E8DE406E-E89E-91E9-B910-DE6506B56E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18013" y="1886283"/>
            <a:ext cx="914400" cy="914400"/>
          </a:xfrm>
          <a:prstGeom prst="rect">
            <a:avLst/>
          </a:prstGeom>
        </p:spPr>
      </p:pic>
      <p:pic>
        <p:nvPicPr>
          <p:cNvPr id="17" name="Grafik 16" descr="Windkraftanlagen mit einfarbiger Füllung">
            <a:extLst>
              <a:ext uri="{FF2B5EF4-FFF2-40B4-BE49-F238E27FC236}">
                <a16:creationId xmlns:a16="http://schemas.microsoft.com/office/drawing/2014/main" id="{39F6B250-3128-C2C5-A4DD-04A7B0CACD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4279" y="3804874"/>
            <a:ext cx="914400" cy="914400"/>
          </a:xfrm>
          <a:prstGeom prst="rect">
            <a:avLst/>
          </a:prstGeom>
        </p:spPr>
      </p:pic>
      <p:pic>
        <p:nvPicPr>
          <p:cNvPr id="19" name="Grafik 18" descr="Familie mit Junge mit einfarbiger Füllung">
            <a:extLst>
              <a:ext uri="{FF2B5EF4-FFF2-40B4-BE49-F238E27FC236}">
                <a16:creationId xmlns:a16="http://schemas.microsoft.com/office/drawing/2014/main" id="{A578CDCF-6E6E-64DD-B278-8F83E07621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47503" y="3943178"/>
            <a:ext cx="928863" cy="928863"/>
          </a:xfrm>
          <a:prstGeom prst="rect">
            <a:avLst/>
          </a:prstGeom>
        </p:spPr>
      </p:pic>
      <p:pic>
        <p:nvPicPr>
          <p:cNvPr id="14" name="Grafik 13" descr="Ladender Akku">
            <a:extLst>
              <a:ext uri="{FF2B5EF4-FFF2-40B4-BE49-F238E27FC236}">
                <a16:creationId xmlns:a16="http://schemas.microsoft.com/office/drawing/2014/main" id="{D75C05D4-786C-33A7-112D-93B0056AAE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37795" y="1381419"/>
            <a:ext cx="847856" cy="847856"/>
          </a:xfrm>
          <a:prstGeom prst="rect">
            <a:avLst/>
          </a:prstGeom>
        </p:spPr>
      </p:pic>
      <p:pic>
        <p:nvPicPr>
          <p:cNvPr id="16" name="Grafik 15" descr="Elektroauto">
            <a:extLst>
              <a:ext uri="{FF2B5EF4-FFF2-40B4-BE49-F238E27FC236}">
                <a16:creationId xmlns:a16="http://schemas.microsoft.com/office/drawing/2014/main" id="{A5340A38-01AD-DCAC-4726-44B14901187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57133" y="5432776"/>
            <a:ext cx="1022273" cy="1022273"/>
          </a:xfrm>
          <a:prstGeom prst="rect">
            <a:avLst/>
          </a:prstGeom>
        </p:spPr>
      </p:pic>
      <p:pic>
        <p:nvPicPr>
          <p:cNvPr id="18" name="Grafik 17" descr="Rakete">
            <a:extLst>
              <a:ext uri="{FF2B5EF4-FFF2-40B4-BE49-F238E27FC236}">
                <a16:creationId xmlns:a16="http://schemas.microsoft.com/office/drawing/2014/main" id="{39B5A448-ED0D-13AF-7DB2-11B788DD2E4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58791" y="284972"/>
            <a:ext cx="926078" cy="926078"/>
          </a:xfrm>
          <a:prstGeom prst="rect">
            <a:avLst/>
          </a:prstGeom>
        </p:spPr>
      </p:pic>
      <p:pic>
        <p:nvPicPr>
          <p:cNvPr id="20" name="Grafik 19" descr="Trophäe">
            <a:extLst>
              <a:ext uri="{FF2B5EF4-FFF2-40B4-BE49-F238E27FC236}">
                <a16:creationId xmlns:a16="http://schemas.microsoft.com/office/drawing/2014/main" id="{2A0421EA-A1FB-5732-EB48-8C5000BE5C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276571" y="5565315"/>
            <a:ext cx="715986" cy="715986"/>
          </a:xfrm>
          <a:prstGeom prst="rect">
            <a:avLst/>
          </a:prstGeom>
        </p:spPr>
      </p:pic>
      <p:pic>
        <p:nvPicPr>
          <p:cNvPr id="21" name="Grafik 20" descr="Haus">
            <a:extLst>
              <a:ext uri="{FF2B5EF4-FFF2-40B4-BE49-F238E27FC236}">
                <a16:creationId xmlns:a16="http://schemas.microsoft.com/office/drawing/2014/main" id="{CFA244EF-B7E0-3D70-BE1C-11DFBE5D8A6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332854" y="1793465"/>
            <a:ext cx="952525" cy="952525"/>
          </a:xfrm>
          <a:prstGeom prst="rect">
            <a:avLst/>
          </a:prstGeom>
        </p:spPr>
      </p:pic>
      <p:pic>
        <p:nvPicPr>
          <p:cNvPr id="22" name="Grafik 21" descr="Schulgebäude">
            <a:extLst>
              <a:ext uri="{FF2B5EF4-FFF2-40B4-BE49-F238E27FC236}">
                <a16:creationId xmlns:a16="http://schemas.microsoft.com/office/drawing/2014/main" id="{EDC994C3-E179-F312-D329-7542E474A96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171942" y="1771003"/>
            <a:ext cx="1029680" cy="1029680"/>
          </a:xfrm>
          <a:prstGeom prst="rect">
            <a:avLst/>
          </a:prstGeom>
        </p:spPr>
      </p:pic>
      <p:pic>
        <p:nvPicPr>
          <p:cNvPr id="23" name="Grafik 22" descr="Fabrik">
            <a:extLst>
              <a:ext uri="{FF2B5EF4-FFF2-40B4-BE49-F238E27FC236}">
                <a16:creationId xmlns:a16="http://schemas.microsoft.com/office/drawing/2014/main" id="{13EDB938-77FE-8F9F-E33D-7E54A4C139D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342099" y="2726726"/>
            <a:ext cx="748149" cy="748149"/>
          </a:xfrm>
          <a:prstGeom prst="rect">
            <a:avLst/>
          </a:prstGeom>
        </p:spPr>
      </p:pic>
      <p:pic>
        <p:nvPicPr>
          <p:cNvPr id="24" name="Grafik 23" descr="Verbindungen">
            <a:extLst>
              <a:ext uri="{FF2B5EF4-FFF2-40B4-BE49-F238E27FC236}">
                <a16:creationId xmlns:a16="http://schemas.microsoft.com/office/drawing/2014/main" id="{C322C0B8-2656-1E55-8DE1-B329844B67C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455493" y="3370890"/>
            <a:ext cx="1157427" cy="1157427"/>
          </a:xfrm>
          <a:prstGeom prst="rect">
            <a:avLst/>
          </a:prstGeom>
        </p:spPr>
      </p:pic>
      <p:pic>
        <p:nvPicPr>
          <p:cNvPr id="25" name="Grafik 24" descr="Offene Hand mit Pflanze">
            <a:extLst>
              <a:ext uri="{FF2B5EF4-FFF2-40B4-BE49-F238E27FC236}">
                <a16:creationId xmlns:a16="http://schemas.microsoft.com/office/drawing/2014/main" id="{CF01DF93-E7A6-A75C-0884-4F52E79917D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088185" y="834378"/>
            <a:ext cx="1063651" cy="1063651"/>
          </a:xfrm>
          <a:prstGeom prst="rect">
            <a:avLst/>
          </a:prstGeom>
        </p:spPr>
      </p:pic>
      <p:pic>
        <p:nvPicPr>
          <p:cNvPr id="26" name="Grafik 25" descr="Welle">
            <a:extLst>
              <a:ext uri="{FF2B5EF4-FFF2-40B4-BE49-F238E27FC236}">
                <a16:creationId xmlns:a16="http://schemas.microsoft.com/office/drawing/2014/main" id="{3600883D-8A72-D253-9726-1C458BA4A60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906505" y="4694841"/>
            <a:ext cx="779955" cy="779955"/>
          </a:xfrm>
          <a:prstGeom prst="rect">
            <a:avLst/>
          </a:prstGeom>
        </p:spPr>
      </p:pic>
      <p:pic>
        <p:nvPicPr>
          <p:cNvPr id="27" name="Grafik 26" descr="Sonne">
            <a:extLst>
              <a:ext uri="{FF2B5EF4-FFF2-40B4-BE49-F238E27FC236}">
                <a16:creationId xmlns:a16="http://schemas.microsoft.com/office/drawing/2014/main" id="{7044F1B6-082E-5073-8867-915343638F4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057833" y="4014428"/>
            <a:ext cx="783858" cy="783858"/>
          </a:xfrm>
          <a:prstGeom prst="rect">
            <a:avLst/>
          </a:prstGeom>
        </p:spPr>
      </p:pic>
      <p:pic>
        <p:nvPicPr>
          <p:cNvPr id="28" name="Grafik 27" descr="Blatt">
            <a:extLst>
              <a:ext uri="{FF2B5EF4-FFF2-40B4-BE49-F238E27FC236}">
                <a16:creationId xmlns:a16="http://schemas.microsoft.com/office/drawing/2014/main" id="{8163C8A9-AC97-DF24-30BC-5FAFD28E7EC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596986" y="793452"/>
            <a:ext cx="850896" cy="85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45A94-ED0A-0407-CBA2-23DF1C7D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Quo – </a:t>
            </a:r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 állunk most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95A4F0-D54A-D17D-97AD-2A2533AE5B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Ez csak a kezdet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951193-23B2-63BF-295E-553C332C0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733837"/>
            <a:ext cx="11328000" cy="4253864"/>
          </a:xfrm>
        </p:spPr>
        <p:txBody>
          <a:bodyPr/>
          <a:lstStyle/>
          <a:p>
            <a:r>
              <a:rPr lang="hu-HU" dirty="0"/>
              <a:t>Itt összegezd a legfontosabb tényeket </a:t>
            </a:r>
            <a:r>
              <a:rPr lang="de-DE" dirty="0"/>
              <a:t>&amp; </a:t>
            </a:r>
            <a:r>
              <a:rPr lang="hu-HU" dirty="0"/>
              <a:t>adatokat</a:t>
            </a:r>
            <a:endParaRPr lang="de-DE" dirty="0"/>
          </a:p>
          <a:p>
            <a:pPr lvl="1"/>
            <a:r>
              <a:rPr lang="hu-HU" dirty="0"/>
              <a:t>Az erőművek száma</a:t>
            </a:r>
            <a:endParaRPr lang="de-DE" dirty="0"/>
          </a:p>
          <a:p>
            <a:pPr lvl="1"/>
            <a:r>
              <a:rPr lang="hu-HU" dirty="0"/>
              <a:t>Taglétszám-statisztika </a:t>
            </a:r>
            <a:r>
              <a:rPr lang="de-DE" dirty="0"/>
              <a:t>[</a:t>
            </a:r>
            <a:r>
              <a:rPr lang="hu-HU" dirty="0" err="1"/>
              <a:t>pl</a:t>
            </a:r>
            <a:r>
              <a:rPr lang="de-DE" dirty="0"/>
              <a:t>. </a:t>
            </a:r>
            <a:r>
              <a:rPr lang="hu-HU" dirty="0"/>
              <a:t>tagok száma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tavalyi évben XXX kWh-</a:t>
            </a:r>
            <a:r>
              <a:rPr lang="hu-H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csökkent az energiafogyasztásunk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 egyenlő XX lakás átlagfogyasztásával a városban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.]</a:t>
            </a:r>
            <a:endParaRPr lang="de-DE" dirty="0"/>
          </a:p>
          <a:p>
            <a:pPr lvl="1"/>
            <a:r>
              <a:rPr lang="de-DE" dirty="0"/>
              <a:t>…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7C335-26C3-9DF5-F4D5-B7776ABBC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9</a:t>
            </a:fld>
            <a:endParaRPr lang="de-DE" noProof="0"/>
          </a:p>
        </p:txBody>
      </p:sp>
      <p:sp>
        <p:nvSpPr>
          <p:cNvPr id="7" name="Grafik 18" title="Pfeil für die Anweisung zur Vorlage">
            <a:extLst>
              <a:ext uri="{FF2B5EF4-FFF2-40B4-BE49-F238E27FC236}">
                <a16:creationId xmlns:a16="http://schemas.microsoft.com/office/drawing/2014/main" id="{9C15994B-E0FD-8015-F402-D7F6B6077226}"/>
              </a:ext>
            </a:extLst>
          </p:cNvPr>
          <p:cNvSpPr/>
          <p:nvPr/>
        </p:nvSpPr>
        <p:spPr>
          <a:xfrm rot="19516558" flipV="1">
            <a:off x="6613264" y="3159514"/>
            <a:ext cx="1122763" cy="1061487"/>
          </a:xfrm>
          <a:custGeom>
            <a:avLst/>
            <a:gdLst>
              <a:gd name="connsiteX0" fmla="*/ 27380 w 542925"/>
              <a:gd name="connsiteY0" fmla="*/ 669232 h 676275"/>
              <a:gd name="connsiteX1" fmla="*/ 138823 w 542925"/>
              <a:gd name="connsiteY1" fmla="*/ 376814 h 676275"/>
              <a:gd name="connsiteX2" fmla="*/ 352183 w 542925"/>
              <a:gd name="connsiteY2" fmla="*/ 147262 h 676275"/>
              <a:gd name="connsiteX3" fmla="*/ 485533 w 542925"/>
              <a:gd name="connsiteY3" fmla="*/ 68204 h 676275"/>
              <a:gd name="connsiteX4" fmla="*/ 469340 w 542925"/>
              <a:gd name="connsiteY4" fmla="*/ 96779 h 676275"/>
              <a:gd name="connsiteX5" fmla="*/ 416953 w 542925"/>
              <a:gd name="connsiteY5" fmla="*/ 192029 h 676275"/>
              <a:gd name="connsiteX6" fmla="*/ 433145 w 542925"/>
              <a:gd name="connsiteY6" fmla="*/ 216794 h 676275"/>
              <a:gd name="connsiteX7" fmla="*/ 484580 w 542925"/>
              <a:gd name="connsiteY7" fmla="*/ 124402 h 676275"/>
              <a:gd name="connsiteX8" fmla="*/ 509345 w 542925"/>
              <a:gd name="connsiteY8" fmla="*/ 78682 h 676275"/>
              <a:gd name="connsiteX9" fmla="*/ 536015 w 542925"/>
              <a:gd name="connsiteY9" fmla="*/ 37724 h 676275"/>
              <a:gd name="connsiteX10" fmla="*/ 524585 w 542925"/>
              <a:gd name="connsiteY10" fmla="*/ 7244 h 676275"/>
              <a:gd name="connsiteX11" fmla="*/ 297890 w 542925"/>
              <a:gd name="connsiteY11" fmla="*/ 39629 h 676275"/>
              <a:gd name="connsiteX12" fmla="*/ 307415 w 542925"/>
              <a:gd name="connsiteY12" fmla="*/ 71062 h 676275"/>
              <a:gd name="connsiteX13" fmla="*/ 436003 w 542925"/>
              <a:gd name="connsiteY13" fmla="*/ 54869 h 676275"/>
              <a:gd name="connsiteX14" fmla="*/ 233120 w 542925"/>
              <a:gd name="connsiteY14" fmla="*/ 208222 h 676275"/>
              <a:gd name="connsiteX15" fmla="*/ 57860 w 542925"/>
              <a:gd name="connsiteY15" fmla="*/ 473969 h 676275"/>
              <a:gd name="connsiteX16" fmla="*/ 7378 w 542925"/>
              <a:gd name="connsiteY16" fmla="*/ 648277 h 676275"/>
              <a:gd name="connsiteX17" fmla="*/ 14045 w 542925"/>
              <a:gd name="connsiteY17" fmla="*/ 670184 h 676275"/>
              <a:gd name="connsiteX18" fmla="*/ 27380 w 542925"/>
              <a:gd name="connsiteY18" fmla="*/ 669232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2925" h="676275">
                <a:moveTo>
                  <a:pt x="27380" y="669232"/>
                </a:moveTo>
                <a:cubicBezTo>
                  <a:pt x="44525" y="565409"/>
                  <a:pt x="83578" y="465397"/>
                  <a:pt x="138823" y="376814"/>
                </a:cubicBezTo>
                <a:cubicBezTo>
                  <a:pt x="195020" y="288232"/>
                  <a:pt x="267410" y="209174"/>
                  <a:pt x="352183" y="147262"/>
                </a:cubicBezTo>
                <a:cubicBezTo>
                  <a:pt x="394093" y="116782"/>
                  <a:pt x="438860" y="90112"/>
                  <a:pt x="485533" y="68204"/>
                </a:cubicBezTo>
                <a:cubicBezTo>
                  <a:pt x="479818" y="77729"/>
                  <a:pt x="475055" y="87254"/>
                  <a:pt x="469340" y="96779"/>
                </a:cubicBezTo>
                <a:cubicBezTo>
                  <a:pt x="452195" y="128212"/>
                  <a:pt x="434098" y="160597"/>
                  <a:pt x="416953" y="192029"/>
                </a:cubicBezTo>
                <a:cubicBezTo>
                  <a:pt x="412190" y="201554"/>
                  <a:pt x="425525" y="230129"/>
                  <a:pt x="433145" y="216794"/>
                </a:cubicBezTo>
                <a:cubicBezTo>
                  <a:pt x="450290" y="186314"/>
                  <a:pt x="467435" y="154882"/>
                  <a:pt x="484580" y="124402"/>
                </a:cubicBezTo>
                <a:cubicBezTo>
                  <a:pt x="493153" y="109162"/>
                  <a:pt x="501725" y="93922"/>
                  <a:pt x="509345" y="78682"/>
                </a:cubicBezTo>
                <a:cubicBezTo>
                  <a:pt x="516965" y="64394"/>
                  <a:pt x="523633" y="48202"/>
                  <a:pt x="536015" y="37724"/>
                </a:cubicBezTo>
                <a:cubicBezTo>
                  <a:pt x="543635" y="31057"/>
                  <a:pt x="535063" y="5339"/>
                  <a:pt x="524585" y="7244"/>
                </a:cubicBezTo>
                <a:cubicBezTo>
                  <a:pt x="449338" y="21532"/>
                  <a:pt x="374090" y="32009"/>
                  <a:pt x="297890" y="39629"/>
                </a:cubicBezTo>
                <a:cubicBezTo>
                  <a:pt x="287413" y="40582"/>
                  <a:pt x="295033" y="72967"/>
                  <a:pt x="307415" y="71062"/>
                </a:cubicBezTo>
                <a:cubicBezTo>
                  <a:pt x="350278" y="66299"/>
                  <a:pt x="393140" y="61537"/>
                  <a:pt x="436003" y="54869"/>
                </a:cubicBezTo>
                <a:cubicBezTo>
                  <a:pt x="360755" y="94874"/>
                  <a:pt x="292175" y="147262"/>
                  <a:pt x="233120" y="208222"/>
                </a:cubicBezTo>
                <a:cubicBezTo>
                  <a:pt x="158825" y="284422"/>
                  <a:pt x="98818" y="375862"/>
                  <a:pt x="57860" y="473969"/>
                </a:cubicBezTo>
                <a:cubicBezTo>
                  <a:pt x="35000" y="530167"/>
                  <a:pt x="17855" y="588269"/>
                  <a:pt x="7378" y="648277"/>
                </a:cubicBezTo>
                <a:cubicBezTo>
                  <a:pt x="6425" y="655897"/>
                  <a:pt x="8330" y="665422"/>
                  <a:pt x="14045" y="670184"/>
                </a:cubicBezTo>
                <a:cubicBezTo>
                  <a:pt x="20713" y="676852"/>
                  <a:pt x="25475" y="675899"/>
                  <a:pt x="27380" y="669232"/>
                </a:cubicBezTo>
                <a:close/>
              </a:path>
            </a:pathLst>
          </a:custGeom>
          <a:solidFill>
            <a:srgbClr val="FBB804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8CB8AF16-8B48-75E3-C4A5-3C1DCB6B9370}"/>
              </a:ext>
            </a:extLst>
          </p:cNvPr>
          <p:cNvSpPr txBox="1">
            <a:spLocks/>
          </p:cNvSpPr>
          <p:nvPr/>
        </p:nvSpPr>
        <p:spPr>
          <a:xfrm>
            <a:off x="8106615" y="2962526"/>
            <a:ext cx="3485143" cy="2887474"/>
          </a:xfrm>
          <a:prstGeom prst="rect">
            <a:avLst/>
          </a:prstGeom>
          <a:solidFill>
            <a:schemeClr val="bg1"/>
          </a:solidFill>
          <a:ln w="31750">
            <a:solidFill>
              <a:srgbClr val="FBB804">
                <a:alpha val="92000"/>
              </a:srgbClr>
            </a:solidFill>
          </a:ln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de-DE" dirty="0"/>
              <a:t>[</a:t>
            </a:r>
            <a:r>
              <a:rPr lang="hu-HU" dirty="0"/>
              <a:t>Ha kell, készíts </a:t>
            </a:r>
            <a:r>
              <a:rPr lang="hu-HU" dirty="0" err="1"/>
              <a:t>infoboxokat</a:t>
            </a:r>
            <a:r>
              <a:rPr lang="de-DE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46998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enutzerdefinier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D9D40"/>
      </a:accent1>
      <a:accent2>
        <a:srgbClr val="9CAA20"/>
      </a:accent2>
      <a:accent3>
        <a:srgbClr val="C3AD16"/>
      </a:accent3>
      <a:accent4>
        <a:srgbClr val="FAB806"/>
      </a:accent4>
      <a:accent5>
        <a:srgbClr val="E78030"/>
      </a:accent5>
      <a:accent6>
        <a:srgbClr val="F19D1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886_TF16411250.potx" id="{0A2E2A9C-23A3-4294-ABEA-CF03BE8216F5}" vid="{6E385BE9-BE89-493C-88B1-D2BAFB607FE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5862f5-3ba3-4ecf-8286-b0051fd7c8e6" xsi:nil="true"/>
    <lcf76f155ced4ddcb4097134ff3c332f xmlns="53df2b50-58d1-42a6-9827-eabe3a05731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8AF7E768EF5C48B6F9EF1239557C64" ma:contentTypeVersion="15" ma:contentTypeDescription="Ein neues Dokument erstellen." ma:contentTypeScope="" ma:versionID="cd92113762438860ce88adc5cf6676d5">
  <xsd:schema xmlns:xsd="http://www.w3.org/2001/XMLSchema" xmlns:xs="http://www.w3.org/2001/XMLSchema" xmlns:p="http://schemas.microsoft.com/office/2006/metadata/properties" xmlns:ns2="53df2b50-58d1-42a6-9827-eabe3a05731f" xmlns:ns3="165862f5-3ba3-4ecf-8286-b0051fd7c8e6" targetNamespace="http://schemas.microsoft.com/office/2006/metadata/properties" ma:root="true" ma:fieldsID="518fd1ff9187040b44e0599e9cd3eb63" ns2:_="" ns3:_="">
    <xsd:import namespace="53df2b50-58d1-42a6-9827-eabe3a05731f"/>
    <xsd:import namespace="165862f5-3ba3-4ecf-8286-b0051fd7c8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f2b50-58d1-42a6-9827-eabe3a057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a4b58a0-9718-4846-9899-380a9c6e2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5862f5-3ba3-4ecf-8286-b0051fd7c8e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08d1664-8cd9-47d3-92d0-389e64d7bcbc}" ma:internalName="TaxCatchAll" ma:showField="CatchAllData" ma:web="165862f5-3ba3-4ecf-8286-b0051fd7c8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purl.org/dc/dcmitype/"/>
    <ds:schemaRef ds:uri="http://schemas.microsoft.com/office/infopath/2007/PartnerControls"/>
    <ds:schemaRef ds:uri="fb0879af-3eba-417a-a55a-ffe6dcd6ca77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purl.org/dc/elements/1.1/"/>
    <ds:schemaRef ds:uri="6dc4bcd6-49db-4c07-9060-8acfc67cef9f"/>
    <ds:schemaRef ds:uri="http://schemas.openxmlformats.org/package/2006/metadata/core-properties"/>
    <ds:schemaRef ds:uri="http://www.w3.org/XML/1998/namespace"/>
    <ds:schemaRef ds:uri="165862f5-3ba3-4ecf-8286-b0051fd7c8e6"/>
    <ds:schemaRef ds:uri="53df2b50-58d1-42a6-9827-eabe3a05731f"/>
  </ds:schemaRefs>
</ds:datastoreItem>
</file>

<file path=customXml/itemProps2.xml><?xml version="1.0" encoding="utf-8"?>
<ds:datastoreItem xmlns:ds="http://schemas.openxmlformats.org/officeDocument/2006/customXml" ds:itemID="{3D792BA5-F95E-4BC3-9F69-9702A4E7A6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109B4E-B2A0-4FED-AE55-CE4079EC7D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df2b50-58d1-42a6-9827-eabe3a05731f"/>
    <ds:schemaRef ds:uri="165862f5-3ba3-4ecf-8286-b0051fd7c8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Office-Design</Template>
  <TotalTime>247</TotalTime>
  <Words>1242</Words>
  <Application>Microsoft Office PowerPoint</Application>
  <PresentationFormat>Szélesvásznú</PresentationFormat>
  <Paragraphs>211</Paragraphs>
  <Slides>20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Calibri</vt:lpstr>
      <vt:lpstr>Microsoft Sans Serif</vt:lpstr>
      <vt:lpstr>Systemschrift Normal</vt:lpstr>
      <vt:lpstr>Times New Roman</vt:lpstr>
      <vt:lpstr>Office-Design</vt:lpstr>
      <vt:lpstr>[AZ ENERGIAKÖZÖSSÉGED]</vt:lpstr>
      <vt:lpstr>Így kezdődött</vt:lpstr>
      <vt:lpstr>Mi az az energiaközösség?</vt:lpstr>
      <vt:lpstr>Ez számos előnnyel jár</vt:lpstr>
      <vt:lpstr>Large image</vt:lpstr>
      <vt:lpstr>Helyben termelt, klímabarát energia [település]-en</vt:lpstr>
      <vt:lpstr>Kik vagyunk</vt:lpstr>
      <vt:lpstr>[Az energiaközösséged] – Hogy működik</vt:lpstr>
      <vt:lpstr>Status Quo – Hol állunk most</vt:lpstr>
      <vt:lpstr>Hogyan vehetsz részt benne</vt:lpstr>
      <vt:lpstr>1) Használd a környéketeken megtermelt energiát</vt:lpstr>
      <vt:lpstr>2) Termeld meg a saját energiádat, és oszd meg a szomszédaiddal</vt:lpstr>
      <vt:lpstr>3) Fektess be okos és zöld befektetésekbe</vt:lpstr>
      <vt:lpstr>3) Vidd hírét</vt:lpstr>
      <vt:lpstr>Példabemutató dia</vt:lpstr>
      <vt:lpstr>Ex Példabemutató dia statisztikákhoz</vt:lpstr>
      <vt:lpstr>Példabemutató dia táblázathoz</vt:lpstr>
      <vt:lpstr>Kapcsolat</vt:lpstr>
      <vt:lpstr>Köszönjük!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</dc:title>
  <dc:creator>Silva Leschner</dc:creator>
  <cp:lastModifiedBy>Szalkai-Lőrincz Ágnes</cp:lastModifiedBy>
  <cp:revision>57</cp:revision>
  <dcterms:created xsi:type="dcterms:W3CDTF">2022-10-18T07:52:09Z</dcterms:created>
  <dcterms:modified xsi:type="dcterms:W3CDTF">2023-01-30T12:22:30Z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0x010100BB8AF7E768EF5C48B6F9EF1239557C64</vt:lpwstr>
  </property>
</Properties>
</file>