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98" r:id="rId5"/>
    <p:sldId id="302" r:id="rId6"/>
    <p:sldId id="300" r:id="rId7"/>
    <p:sldId id="284" r:id="rId8"/>
    <p:sldId id="285" r:id="rId9"/>
    <p:sldId id="306" r:id="rId10"/>
    <p:sldId id="307" r:id="rId11"/>
    <p:sldId id="305" r:id="rId12"/>
    <p:sldId id="304" r:id="rId13"/>
    <p:sldId id="292" r:id="rId14"/>
    <p:sldId id="308" r:id="rId15"/>
    <p:sldId id="309" r:id="rId16"/>
    <p:sldId id="310" r:id="rId17"/>
    <p:sldId id="311" r:id="rId18"/>
    <p:sldId id="297" r:id="rId19"/>
    <p:sldId id="294" r:id="rId20"/>
    <p:sldId id="295" r:id="rId21"/>
    <p:sldId id="296" r:id="rId22"/>
    <p:sldId id="312" r:id="rId23"/>
    <p:sldId id="314" r:id="rId24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804"/>
    <a:srgbClr val="F08507"/>
    <a:srgbClr val="75A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06" autoAdjust="0"/>
    <p:restoredTop sz="80199" autoAdjust="0"/>
  </p:normalViewPr>
  <p:slideViewPr>
    <p:cSldViewPr snapToGrid="0">
      <p:cViewPr>
        <p:scale>
          <a:sx n="80" d="100"/>
          <a:sy n="80" d="100"/>
        </p:scale>
        <p:origin x="15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#\ 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de-DE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Bevétel</a:t>
            </a:r>
            <a:endParaRPr lang="de-DE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de-DE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20JJ</c:v>
                </c:pt>
                <c:pt idx="1">
                  <c:v>20JJ</c:v>
                </c:pt>
                <c:pt idx="2">
                  <c:v>20JJ</c:v>
                </c:pt>
                <c:pt idx="3">
                  <c:v>20JJ</c:v>
                </c:pt>
                <c:pt idx="4">
                  <c:v>20JJ</c:v>
                </c:pt>
              </c:strCache>
            </c:strRef>
          </c:cat>
          <c:val>
            <c:numRef>
              <c:f>Sheet1!$B$2:$B$6</c:f>
              <c:numCache>
                <c:formatCode>#,##0\ [$€-407]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€-407]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D0AD56-5B6C-4E6A-B7B4-295B40FE9287}" type="datetime1">
              <a:rPr lang="de-DE" smtClean="0"/>
              <a:t>30.01.2023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25127B-56B1-41E7-870A-1A288A9B9CCE}" type="datetime1">
              <a:rPr lang="de-DE" noProof="0" smtClean="0"/>
              <a:t>30.01.2023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063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89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2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30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noProof="0" dirty="0"/>
              <a:t>Tipp: szerkeszd a diagramokhoz tartozó adatokat </a:t>
            </a:r>
            <a:r>
              <a:rPr lang="hu-HU" baseline="0" noProof="0" dirty="0"/>
              <a:t>(</a:t>
            </a:r>
            <a:r>
              <a:rPr lang="hu-HU" baseline="0" noProof="0" dirty="0">
                <a:sym typeface="Wingdings" panose="05000000000000000000" pitchFamily="2" charset="2"/>
              </a:rPr>
              <a:t>jobb klikk a grafikonra  „adatok szerkesztése“ melletti  majd „adatok szerkesztése”)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757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100" noProof="0" dirty="0"/>
              <a:t>Itt példákkal ábrázolhatja az évek során felmerülő költségeket vagy hasznokat különböző körülmények között (pl. táblázat, amely összehasonlítja a különböző háztartásméreteket, beruházási összegeket, beépített kW-ot vagy fogyasztási értékeket stb.)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83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1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9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14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9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5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9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600" b="1" spc="-300" dirty="0"/>
            </a:lvl1pPr>
          </a:lstStyle>
          <a:p>
            <a:pPr lvl="0" algn="r" rtl="0"/>
            <a:r>
              <a:rPr lang="de-DE" noProof="0" dirty="0"/>
              <a:t>Klicken, um Präsentationstitel zu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A17AD-50A2-6067-820B-46509134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98F166-7DF5-9E49-2017-08F77A3D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Hier einfügen oder ablegen: </a:t>
            </a:r>
            <a:br>
              <a:rPr lang="de-DE" noProof="0"/>
            </a:br>
            <a:r>
              <a:rPr lang="de-DE" noProof="0"/>
              <a:t>Ihr Foto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de-DE" noProof="0"/>
              <a:t>Zum Bearbeiten der Abschnittstrennlinie klicken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8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ld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55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/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/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/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/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/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Húzd ide vagy illeszd be a fotódat!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Geben Sie Ihre Beschriftung 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hu-HU" noProof="0" dirty="0"/>
              <a:t>Húzd ide vagy illeszd be a fotódat!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rtl="0">
              <a:defRPr lang="en-ZA" sz="5500" b="1" spc="-300" dirty="0"/>
            </a:lvl1pPr>
          </a:lstStyle>
          <a:p>
            <a:pPr lvl="0" algn="r" rtl="0"/>
            <a:r>
              <a:rPr lang="en-GB" noProof="0" dirty="0"/>
              <a:t>Thank you</a:t>
            </a:r>
            <a:endParaRPr lang="de-DE" noProof="0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 rtl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Full name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 rtl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Telephone number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 rtl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 dirty="0"/>
              <a:t>E-Mail</a:t>
            </a:r>
            <a:r>
              <a:rPr lang="de-DE" noProof="0" dirty="0"/>
              <a:t> </a:t>
            </a:r>
            <a:r>
              <a:rPr lang="en-GB" noProof="0" dirty="0"/>
              <a:t>address</a:t>
            </a:r>
            <a:r>
              <a:rPr lang="de-DE" noProof="0" dirty="0"/>
              <a:t> </a:t>
            </a:r>
            <a:r>
              <a:rPr lang="en-GB" noProof="0" dirty="0"/>
              <a:t>or</a:t>
            </a:r>
            <a:r>
              <a:rPr lang="de-DE" noProof="0" dirty="0"/>
              <a:t>´handle </a:t>
            </a:r>
            <a:r>
              <a:rPr lang="en-GB" noProof="0" dirty="0"/>
              <a:t>for</a:t>
            </a:r>
            <a:r>
              <a:rPr lang="de-DE" noProof="0" dirty="0"/>
              <a:t> </a:t>
            </a:r>
            <a:r>
              <a:rPr lang="de-DE" noProof="0" dirty="0" err="1"/>
              <a:t>social</a:t>
            </a:r>
            <a:r>
              <a:rPr lang="de-DE" noProof="0" dirty="0"/>
              <a:t> </a:t>
            </a:r>
            <a:r>
              <a:rPr lang="de-DE" noProof="0" dirty="0" err="1"/>
              <a:t>media</a:t>
            </a:r>
            <a:endParaRPr lang="de-DE" noProof="0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Company website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66700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Clr>
                <a:srgbClr val="FBB804"/>
              </a:buClr>
              <a:buFont typeface="Systemschrift Normal"/>
              <a:buChar char="▸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 rtl="0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 rtl="0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 rtl="0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 rtl="0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‹#›</a:t>
            </a:fld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E66E3000-DE34-699C-F420-08B4041FA791}"/>
              </a:ext>
            </a:extLst>
          </p:cNvPr>
          <p:cNvPicPr/>
          <p:nvPr userDrawn="1"/>
        </p:nvPicPr>
        <p:blipFill>
          <a:blip r:embed="rId16"/>
          <a:srcRect/>
          <a:stretch/>
        </p:blipFill>
        <p:spPr>
          <a:xfrm>
            <a:off x="9906704" y="6389628"/>
            <a:ext cx="839206" cy="44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8" Type="http://schemas.openxmlformats.org/officeDocument/2006/relationships/image" Target="../media/image14.png"/><Relationship Id="rId3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236999" y="-25052"/>
            <a:ext cx="10017587" cy="6014044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968" y="2811053"/>
            <a:ext cx="10672174" cy="1261295"/>
          </a:xfrm>
        </p:spPr>
        <p:txBody>
          <a:bodyPr rtlCol="0"/>
          <a:lstStyle/>
          <a:p>
            <a:pPr rtl="0"/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6000" dirty="0">
                <a:latin typeface="Calibri" panose="020F0502020204030204" pitchFamily="34" charset="0"/>
                <a:cs typeface="Calibri" panose="020F0502020204030204" pitchFamily="34" charset="0"/>
              </a:rPr>
              <a:t>AZ ENERGIA AKCIÓCSOPORTOD</a:t>
            </a:r>
            <a:r>
              <a:rPr lang="de-DE" sz="6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968" y="4086091"/>
            <a:ext cx="8352620" cy="580921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Alakítja 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energiájának jövőjét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3D65186-AB5A-4584-87C3-0FAA2992263B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9933534" y="4072348"/>
            <a:ext cx="1083846" cy="5696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610C67-506A-3F84-F260-5ADF4BD5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83" r="9719"/>
          <a:stretch/>
        </p:blipFill>
        <p:spPr>
          <a:xfrm>
            <a:off x="112543" y="6092853"/>
            <a:ext cx="2166424" cy="675802"/>
          </a:xfrm>
          <a:prstGeom prst="rect">
            <a:avLst/>
          </a:prstGeom>
        </p:spPr>
      </p:pic>
      <p:pic>
        <p:nvPicPr>
          <p:cNvPr id="6" name="Google Shape;17;p24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E674AEE-CE20-FC1C-90BF-0FEA60BA6113}"/>
              </a:ext>
            </a:extLst>
          </p:cNvPr>
          <p:cNvPicPr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7995" y="6150057"/>
            <a:ext cx="884810" cy="518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;p24">
            <a:extLst>
              <a:ext uri="{FF2B5EF4-FFF2-40B4-BE49-F238E27FC236}">
                <a16:creationId xmlns:a16="http://schemas.microsoft.com/office/drawing/2014/main" id="{961628E7-DC56-5702-AF0C-C9B04478AA3A}"/>
              </a:ext>
            </a:extLst>
          </p:cNvPr>
          <p:cNvSpPr txBox="1"/>
          <p:nvPr/>
        </p:nvSpPr>
        <p:spPr>
          <a:xfrm>
            <a:off x="3700244" y="6119285"/>
            <a:ext cx="424448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hu-HU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Ez az anyag az Európai Unió </a:t>
            </a:r>
            <a:r>
              <a:rPr lang="hu-HU" sz="10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Horizon</a:t>
            </a:r>
            <a:r>
              <a:rPr lang="hu-HU" sz="1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2020 kutatás-fejlesztési programjának 101033722. számú támogatási megállapodása alapján finanszírozott projekt része.</a:t>
            </a:r>
            <a:endParaRPr lang="hu-HU" sz="1000" dirty="0">
              <a:solidFill>
                <a:srgbClr val="FFFFFF"/>
              </a:solidFill>
              <a:effectLst/>
              <a:latin typeface="Microsoft Sans Serif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4730708" y="-266742"/>
            <a:ext cx="13944558" cy="658735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723" y="3522938"/>
            <a:ext cx="8391277" cy="1121858"/>
          </a:xfrm>
        </p:spPr>
        <p:txBody>
          <a:bodyPr rtlCol="0"/>
          <a:lstStyle/>
          <a:p>
            <a:pPr rtl="0"/>
            <a:r>
              <a:rPr lang="hu-HU" sz="6000" dirty="0"/>
              <a:t>Hogyan vehetsz részt benne</a:t>
            </a:r>
            <a:endParaRPr lang="en-US" sz="6000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0724" y="4644796"/>
            <a:ext cx="8391276" cy="609129"/>
          </a:xfr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Légy része az </a:t>
            </a:r>
            <a:r>
              <a:rPr lang="en-US" dirty="0"/>
              <a:t>[</a:t>
            </a:r>
            <a:r>
              <a:rPr lang="hu-HU" dirty="0"/>
              <a:t>energia akciócsoportod</a:t>
            </a:r>
            <a:r>
              <a:rPr lang="en-US" dirty="0"/>
              <a:t>]</a:t>
            </a:r>
            <a:r>
              <a:rPr lang="hu-HU" dirty="0"/>
              <a:t>-</a:t>
            </a:r>
            <a:r>
              <a:rPr lang="hu-HU" dirty="0" err="1"/>
              <a:t>nak</a:t>
            </a:r>
            <a:r>
              <a:rPr lang="hu-HU" dirty="0"/>
              <a:t>!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Használd ki a környékeden már meglévő tudásbázist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Eleged van a magas energiaárakból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Alternatív megoldásokat keresel, amivel megtakarítást érhetsz el, és lecsökkentheted az energiaszámláidat? 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azáltal, hogy részt veszel egy energia akciócsoportban, lehetővé teszi, hogy lecsökkentsd az energiaszámláidat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Ezzel egy időben tehetsz valami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fontosat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a közösségedért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Írd le, hogyan csatlakozhat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csapatodhoz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egy fogyasztó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feliratkozás a hírlevélre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tagdíj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Cselekedj a szomszédaiddal közösen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Napelemes rendszert szeretnél, és keresel valakit a környékről, akivel megoszthatod a tapasztalataidat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Vagy megújuló energiás erőművet építenél? 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lakástulajdonosoknak: a megújuló energiás erőművel megnő az ingatlanjuk értéke.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gazdálkodóknak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megoszthatod a tapasztalataidat olyanokkal, akik még csak tervezik, hogy befektetnek ilyen rendszerekbe.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[Írd le, hogyan csatlakozhat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csapatodhoz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egy fogyasztó (pl. feliratkozás a hírlevélre, tagdíj)!]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84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Fektess be zöld befektetésekbe, vásárolj okos eszközöket közösen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Jó befektetési lehetőségeket keresel, ami a közösségedet, településedet szolgálja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Figyelj ránk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[Illeszd be az célcsoportodhoz leginkább illő üzeneteket!]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a “nagyszülők” számára: fektessék be okosan a pénzüket, és közben adjanak vissza valamit az unokái generációjának.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önkormányzatok számára: tehermentesítse az önkormányzat költségvetését, és erősítse az önkormányzati úttörő pozícióját.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gazdálkodók és kkv-k számára: javítsák a helyzetüket jövő-orientált gazdálkodó/Kkv-ként.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Írd le, hogyan csatlakozhat a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csapatodhoz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egy fogyasztó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beruházás mértéke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visszafizetési periódus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tagdíj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98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Vidd hírét</a:t>
            </a:r>
            <a:endParaRPr lang="en-US" dirty="0">
              <a:solidFill>
                <a:srgbClr val="75A11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Segítsd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energia akciócsoport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növekedését, mesélj róla az ismerőseidnek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Miért?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Illeszd be az célcsoportodhoz leginkább illő üzeneteket!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helyi politikusok és egyesületek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ha hírét viszik az energia akciócsoportnak, megerősíthetik a regionális kapcsolatokat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egyesületek és helyi politikusok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javítsák pozíciójukat úttörő és innovatív vezetőként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általános iskolások számára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vállaljatok aktív szerepet az zöld energia átmenetben, vagy cselekedjetek a klímaváltozás mérséklése érdekében!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gyan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Írd le, hogyan segítheti egy multiplikátor az akciócsoportodat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ráfordított idő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lehetséges tevékenységek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84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Hand, die auf einem Haftnotizzettel schreib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hu-HU" sz="6000" dirty="0"/>
              <a:t>Példabemutató dia</a:t>
            </a:r>
            <a:endParaRPr lang="de-DE" sz="6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Alcím helye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Rövid bemutatás</a:t>
            </a:r>
            <a:r>
              <a:rPr lang="de-DE" sz="2800" dirty="0"/>
              <a:t>. </a:t>
            </a:r>
          </a:p>
          <a:p>
            <a:pPr rtl="0"/>
            <a:r>
              <a:rPr lang="hu-HU" dirty="0"/>
              <a:t>Részletek</a:t>
            </a:r>
            <a:r>
              <a:rPr lang="de-DE" dirty="0"/>
              <a:t>… </a:t>
            </a:r>
          </a:p>
          <a:p>
            <a:pPr rtl="0"/>
            <a:r>
              <a:rPr lang="hu-HU" dirty="0"/>
              <a:t>Részletek…</a:t>
            </a:r>
            <a:endParaRPr lang="de-DE" dirty="0"/>
          </a:p>
          <a:p>
            <a:pPr rtl="0"/>
            <a:r>
              <a:rPr lang="hu-HU" dirty="0"/>
              <a:t>Részletek..</a:t>
            </a:r>
            <a:r>
              <a:rPr lang="de-DE" dirty="0"/>
              <a:t>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</a:rPr>
              <a:t>Példabemutató dia statisztikákhoz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hu-HU" dirty="0"/>
              <a:t>Jelenítsd meg a számadatokat diagramban</a:t>
            </a:r>
            <a:r>
              <a:rPr lang="en-US" dirty="0"/>
              <a:t>: </a:t>
            </a:r>
            <a:r>
              <a:rPr lang="hu-HU" dirty="0"/>
              <a:t>illeszd az alsó diagramot jobb klikk-kel vagy illeszd be egy újat</a:t>
            </a:r>
            <a:r>
              <a:rPr lang="en-US" dirty="0"/>
              <a:t> (</a:t>
            </a:r>
            <a:r>
              <a:rPr lang="hu-HU" dirty="0"/>
              <a:t>Beszúrás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hu-HU" dirty="0">
                <a:sym typeface="Wingdings" pitchFamily="2" charset="2"/>
              </a:rPr>
              <a:t>Diagram</a:t>
            </a:r>
            <a:r>
              <a:rPr lang="en-US" dirty="0">
                <a:sym typeface="Wingdings" pitchFamily="2" charset="2"/>
              </a:rPr>
              <a:t>). </a:t>
            </a:r>
            <a:endParaRPr lang="en-US" dirty="0"/>
          </a:p>
        </p:txBody>
      </p:sp>
      <p:graphicFrame>
        <p:nvGraphicFramePr>
          <p:cNvPr id="4" name="Diagramm 3" title="Bruttoeinnahmen-Platzhalterdiagramm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629314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m 6" title="Bruttoeinnahmen-Platzhalterdiagramm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001208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m 7" title="Bruttoeinnahmen-Platzhalterdiagramm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061602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</a:rPr>
              <a:t>Példabemutató dia táblázathoz</a:t>
            </a:r>
            <a:endParaRPr lang="en-US" dirty="0">
              <a:solidFill>
                <a:srgbClr val="75A11D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/>
              <a:t>Jelenítsd meg a számadatokat egy táblázatban!</a:t>
            </a:r>
            <a:r>
              <a:rPr lang="en-US" dirty="0"/>
              <a:t> </a:t>
            </a:r>
            <a:r>
              <a:rPr lang="hu-HU" dirty="0"/>
              <a:t>Alakítsd az oszlopokat saját igényed szerint</a:t>
            </a:r>
            <a:r>
              <a:rPr lang="en-US" dirty="0"/>
              <a:t> (</a:t>
            </a:r>
            <a:r>
              <a:rPr lang="hu-HU" dirty="0"/>
              <a:t>jobb klikk</a:t>
            </a:r>
            <a:r>
              <a:rPr lang="en-US" dirty="0"/>
              <a:t>). 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89132"/>
              </p:ext>
            </p:extLst>
          </p:nvPr>
        </p:nvGraphicFramePr>
        <p:xfrm>
          <a:off x="431801" y="1614845"/>
          <a:ext cx="11339510" cy="425250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617885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u-HU" sz="1600" b="0" dirty="0">
                          <a:solidFill>
                            <a:schemeClr val="bg1"/>
                          </a:solidFill>
                        </a:rPr>
                        <a:t>Példa</a:t>
                      </a:r>
                      <a:endParaRPr lang="de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1.013 €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33.750 €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5.063 €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135.000 €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20.250 €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de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20JJ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270.000 €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40.500 €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897" y="0"/>
            <a:ext cx="10287000" cy="6858000"/>
          </a:xfr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sz="5600" dirty="0"/>
              <a:t>Kapcsolat</a:t>
            </a:r>
            <a:endParaRPr lang="de-DE" sz="56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hu-HU" dirty="0"/>
              <a:t>Név</a:t>
            </a:r>
            <a:endParaRPr lang="de-DE" dirty="0"/>
          </a:p>
        </p:txBody>
      </p:sp>
      <p:pic>
        <p:nvPicPr>
          <p:cNvPr id="8" name="Grafik 7" descr="Benutzer" title="Symbol – Name des Referenten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Tele</a:t>
            </a:r>
            <a:r>
              <a:rPr lang="hu-HU" dirty="0"/>
              <a:t>fon</a:t>
            </a:r>
            <a:endParaRPr lang="de-DE" dirty="0"/>
          </a:p>
        </p:txBody>
      </p:sp>
      <p:pic>
        <p:nvPicPr>
          <p:cNvPr id="10" name="Grafik 9" descr="Smartphone" title="Symbol – Telefonnummer des Referenten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hu-HU" dirty="0"/>
              <a:t>E-</a:t>
            </a:r>
            <a:r>
              <a:rPr lang="de-DE" dirty="0"/>
              <a:t>Mail</a:t>
            </a:r>
          </a:p>
        </p:txBody>
      </p:sp>
      <p:pic>
        <p:nvPicPr>
          <p:cNvPr id="9" name="Grafik 8" descr="Umschlag" title="Symbol – E-Mail des Referenten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Web</a:t>
            </a:r>
            <a:r>
              <a:rPr lang="hu-HU" dirty="0"/>
              <a:t>oldal</a:t>
            </a:r>
            <a:endParaRPr lang="de-DE" dirty="0"/>
          </a:p>
        </p:txBody>
      </p:sp>
      <p:pic>
        <p:nvPicPr>
          <p:cNvPr id="11" name="Grafik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pc="0" dirty="0"/>
              <a:t>Köszönjük</a:t>
            </a:r>
            <a:r>
              <a:rPr lang="hu-HU" dirty="0"/>
              <a:t>!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Teljes név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Telefonszám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Email cím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458200" y="5004756"/>
            <a:ext cx="2910342" cy="505498"/>
          </a:xfrm>
        </p:spPr>
        <p:txBody>
          <a:bodyPr/>
          <a:lstStyle/>
          <a:p>
            <a:r>
              <a:rPr lang="hu-HU" dirty="0"/>
              <a:t>Weboldal vagy közösségi média oldal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9817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Így kezdődött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településünktől a településünkért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AU" dirty="0"/>
              <a:t>[</a:t>
            </a:r>
            <a:r>
              <a:rPr lang="hu-HU" dirty="0"/>
              <a:t>Illessz be ide egy videót </a:t>
            </a:r>
            <a:r>
              <a:rPr lang="en-AU" dirty="0"/>
              <a:t>(</a:t>
            </a:r>
            <a:r>
              <a:rPr lang="hu-HU" dirty="0"/>
              <a:t>ha van ilyened</a:t>
            </a:r>
            <a:r>
              <a:rPr lang="en-AU" dirty="0"/>
              <a:t>) </a:t>
            </a:r>
            <a:r>
              <a:rPr lang="hu-HU" dirty="0"/>
              <a:t>hogy már kezdéskor felkeltsd a közönséged figyelmét</a:t>
            </a:r>
            <a:r>
              <a:rPr lang="en-AU" dirty="0"/>
              <a:t>. </a:t>
            </a:r>
            <a:r>
              <a:rPr lang="hu-HU" dirty="0"/>
              <a:t>Ha nincs videód</a:t>
            </a:r>
            <a:r>
              <a:rPr lang="en-AU" dirty="0"/>
              <a:t>, </a:t>
            </a:r>
            <a:r>
              <a:rPr lang="hu-HU" dirty="0"/>
              <a:t>használj egy olyan fotót, ami egy jelentős mérföldkövet örökít meg a közösséged életéből</a:t>
            </a:r>
            <a:r>
              <a:rPr lang="en-AU" dirty="0"/>
              <a:t>.]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5576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38"/>
            <a:ext cx="431800" cy="433387"/>
          </a:xfrm>
        </p:spPr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20</a:t>
            </a:fld>
            <a:endParaRPr lang="de-DE" noProof="0"/>
          </a:p>
        </p:txBody>
      </p:sp>
      <p:sp>
        <p:nvSpPr>
          <p:cNvPr id="11" name="Rechteck 10"/>
          <p:cNvSpPr/>
          <p:nvPr/>
        </p:nvSpPr>
        <p:spPr>
          <a:xfrm>
            <a:off x="146049" y="5664001"/>
            <a:ext cx="11899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Ez a kiadvány © 2022, Osztrák Energia Ügynökség (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Austrian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Energy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hu-HU" sz="1400" i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Agency</a:t>
            </a:r>
            <a:r>
              <a:rPr lang="hu-HU" sz="1400" i="1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) a CC BY-NC-SA 4.0 licenccel rendelkezik. A licenc egy példányának megtekintéséhez látogasson el a http://creativecommons.org/licenses/by-nc-sa/4.0/ oldalra</a:t>
            </a:r>
            <a:endParaRPr lang="hu-HU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28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3231327"/>
            <a:ext cx="6247096" cy="2999426"/>
          </a:xfrm>
        </p:spPr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Megtakarítás</a:t>
            </a:r>
            <a:r>
              <a:rPr lang="en-US" sz="2800" dirty="0"/>
              <a:t>, </a:t>
            </a:r>
            <a:r>
              <a:rPr lang="hu-HU" sz="2800" dirty="0"/>
              <a:t>figyelemfelhívás</a:t>
            </a:r>
            <a:r>
              <a:rPr lang="en-US" sz="2800" dirty="0"/>
              <a:t>, </a:t>
            </a:r>
            <a:r>
              <a:rPr lang="hu-HU" sz="2800" dirty="0"/>
              <a:t>beszélgetés az energiáról a közösségen belül</a:t>
            </a:r>
            <a:r>
              <a:rPr lang="en-US" sz="2800" dirty="0"/>
              <a:t>.</a:t>
            </a:r>
          </a:p>
          <a:p>
            <a:pPr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effectLst/>
                <a:latin typeface="Calibri" panose="020F0502020204030204" pitchFamily="34" charset="0"/>
              </a:rPr>
              <a:t>Az akciócsoport a település energiahatékonyság-növelésén, energiamegtakarításon és a tudatos energiafogyasztáson tevékenykedő köztestületek és lakosok szövetségese</a:t>
            </a:r>
            <a:r>
              <a:rPr lang="hu-HU" dirty="0">
                <a:latin typeface="Calibri" panose="020F0502020204030204" pitchFamily="34" charset="0"/>
              </a:rPr>
              <a:t>.</a:t>
            </a:r>
            <a:endParaRPr lang="hu-HU" dirty="0">
              <a:effectLst/>
              <a:latin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/>
              <a:t>Azáltal, hogy megváltoztatjuk az emberek hozzáállását az energiafogyasztásukhoz, a rég óta szükséges energiaátmenet aktív résztvevőivé tesszük őket. 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4876800" y="902415"/>
            <a:ext cx="7315200" cy="2335369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65" y="3802899"/>
            <a:ext cx="4961636" cy="985000"/>
          </a:xfrm>
        </p:spPr>
        <p:txBody>
          <a:bodyPr rtlCol="0"/>
          <a:lstStyle/>
          <a:p>
            <a:pPr rtl="0"/>
            <a:r>
              <a:rPr lang="hu-HU" sz="3600" spc="-150" dirty="0"/>
              <a:t>Mi az az energia akciócsoport</a:t>
            </a:r>
            <a:r>
              <a:rPr lang="en-US" sz="3600" spc="-3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>
              <a:alpha val="80000"/>
            </a:schemeClr>
          </a:solidFill>
        </p:spPr>
        <p:txBody>
          <a:bodyPr rtlCol="0"/>
          <a:lstStyle/>
          <a:p>
            <a:pPr rtl="0"/>
            <a:r>
              <a:rPr lang="hu-HU" dirty="0"/>
              <a:t>Ezzel mindenki nyer </a:t>
            </a:r>
            <a:r>
              <a:rPr lang="en-US" dirty="0"/>
              <a:t>– </a:t>
            </a:r>
          </a:p>
          <a:p>
            <a:pPr rtl="0"/>
            <a:r>
              <a:rPr lang="hu-HU" dirty="0"/>
              <a:t>te, a szomszédod és az éghajlat is</a:t>
            </a:r>
            <a:r>
              <a:rPr lang="en-US" dirty="0"/>
              <a:t>!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pc="0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számos előnnyel jár</a:t>
            </a:r>
            <a:r>
              <a:rPr lang="en-US" spc="0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Hogyan alakítja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energia akciócsoportod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energiánk jövőjét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közösség számára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908856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Csökkentett energiaköltségek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Tudatosabb energiafelhasználás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Hozzájárulás az éghajlatunk számára szükséges energiaátalakuláshoz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Regionális értékek és munkahelyek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Biztonságos és zöld befektetési lehetőségek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Közösségi szellem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segítség a közösséged sérülékeny tagjainak, pl. energiaszegénységben élőknek, óvodáknak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Számodra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[Illeszd be az energia akciócsoport tagságával járó legfontosabb előnyöket, amelyeket be akarsz mutatni annak a célcsoportnak, akinek prezentálsz.]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0806" b="10806"/>
          <a:stretch/>
        </p:blipFill>
        <p:spPr>
          <a:xfrm>
            <a:off x="0" y="1"/>
            <a:ext cx="12192000" cy="6371350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957" y="5506357"/>
            <a:ext cx="4755043" cy="565899"/>
          </a:xfrm>
          <a:solidFill>
            <a:schemeClr val="accent4"/>
          </a:solidFill>
        </p:spPr>
        <p:txBody>
          <a:bodyPr rtlCol="0"/>
          <a:lstStyle/>
          <a:p>
            <a:pPr rtl="0"/>
            <a:r>
              <a:rPr lang="de-DE" dirty="0"/>
              <a:t>[</a:t>
            </a:r>
            <a:r>
              <a:rPr lang="hu-HU" dirty="0"/>
              <a:t>Illessz be ide egy fotót egy akcióról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5</a:t>
            </a:fld>
            <a:endParaRPr lang="de-DE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"/>
              <a:t>Large image</a:t>
            </a:r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Tevékenységeink 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-en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Hogyan alakítja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energia akciócsoportod neve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energiánk jövőjét?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hteck 11" descr="Akzentblock links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Küldetésnyilatkozatunk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Mutasd be itt a küldetésnyilatkozatotokat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Mit csináltok most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Kiért tevékenykedtek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lvl="1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felkészítitek a lakosságot, hogy részesévé váljanak a változásnak, hálózatépítés azokból, akik többet akarnak tudni az energiafogyasztásuk csökkentésének lehetőségeiről,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stb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</a:p>
        </p:txBody>
      </p:sp>
      <p:cxnSp>
        <p:nvCxnSpPr>
          <p:cNvPr id="11" name="Gerader Verbinder 10" descr="Folientrennlini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 descr="Akzentleiste rechts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Jövőképünk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Mutasd be itt a jövőképeteket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Mit akartok elérni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rtl="0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Pl. el akarjuk látni a település(rész)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ünket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helyben termelt, klímabarát energiával, és amíg nincs meg ehhez a (jogi, pénzügyi) lehetőségünk, ilyen energia akciócsoportot alakítunk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45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hu-HU" sz="2800" dirty="0"/>
              <a:t>A csapatunk egyesíti a legfontosabb képességeket, hogy energia akciócsoportot hozzon létre</a:t>
            </a:r>
            <a:r>
              <a:rPr lang="en-US" sz="2800" dirty="0"/>
              <a:t>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XY: </a:t>
            </a:r>
            <a:r>
              <a:rPr lang="hu-HU" dirty="0"/>
              <a:t>A megújuló energiaforrásokkal foglalkozó XY tudja, hogyan kell kialakítani a környékünk átfogó energiagazdálkodását.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ZZS: </a:t>
            </a:r>
            <a:r>
              <a:rPr lang="hu-HU" dirty="0"/>
              <a:t>ZZS előrelátó mérnökként megépíttette saját naperőművét. Az ő feladata a helyi cégek meggyőzése, hogy később vegyenek részt az energiaközösségünkben.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b="1" dirty="0"/>
              <a:t>AB: </a:t>
            </a:r>
            <a:r>
              <a:rPr lang="hu-HU" dirty="0"/>
              <a:t>Településünk polgármestereként AB alapvető szerepet játszik, hogy minél többen megismerjék az energia akciócsoportunkat, és rajta keresztül hozzáférhetünk állami támogatásokhoz.</a:t>
            </a:r>
          </a:p>
          <a:p>
            <a:pPr rtl="0">
              <a:buClr>
                <a:srgbClr val="FBB804"/>
              </a:buClr>
              <a:buFont typeface="Systemschrift Normal"/>
              <a:buChar char="▸"/>
            </a:pPr>
            <a:r>
              <a:rPr lang="hu-HU" dirty="0"/>
              <a:t>…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096000" y="340518"/>
            <a:ext cx="7315200" cy="4877410"/>
          </a:xfrm>
        </p:spPr>
      </p:pic>
      <p:sp>
        <p:nvSpPr>
          <p:cNvPr id="20" name="Rechteck 19" descr="Akzentblock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z="6000" spc="-300" dirty="0"/>
              <a:t>Kik vagyunk</a:t>
            </a:r>
            <a:endParaRPr lang="en-US" sz="6000" spc="-3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hu-HU" dirty="0"/>
              <a:t>Meg akarjuk változtatni a </a:t>
            </a:r>
            <a:r>
              <a:rPr lang="en-US" dirty="0"/>
              <a:t>status quo</a:t>
            </a:r>
            <a:r>
              <a:rPr lang="hu-HU" dirty="0"/>
              <a:t>-t</a:t>
            </a:r>
            <a:r>
              <a:rPr lang="en-US" dirty="0"/>
              <a:t>. </a:t>
            </a:r>
            <a:br>
              <a:rPr lang="hu-HU" dirty="0"/>
            </a:br>
            <a:r>
              <a:rPr lang="hu-HU" dirty="0"/>
              <a:t>Új szintre akarjuk emelni településünk energiaellátását.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energia akciócsoportod neve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–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 működik</a:t>
            </a:r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első energia akciócsoport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település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-en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Magyarázd el a közösséged működését </a:t>
            </a:r>
            <a:r>
              <a:rPr lang="en-US" dirty="0"/>
              <a:t>– </a:t>
            </a:r>
            <a:r>
              <a:rPr lang="hu-HU" dirty="0"/>
              <a:t>Milyen a szerkezete</a:t>
            </a:r>
            <a:r>
              <a:rPr lang="en-US" dirty="0"/>
              <a:t>? </a:t>
            </a:r>
          </a:p>
          <a:p>
            <a:r>
              <a:rPr lang="hu-HU" dirty="0"/>
              <a:t>Ha még nem jutottatok el idáig </a:t>
            </a:r>
            <a:r>
              <a:rPr lang="en-US" dirty="0"/>
              <a:t>– </a:t>
            </a:r>
            <a:r>
              <a:rPr lang="hu-HU" dirty="0"/>
              <a:t>hogyan fogtok működni</a:t>
            </a:r>
            <a:r>
              <a:rPr lang="en-US" dirty="0"/>
              <a:t>?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	[</a:t>
            </a:r>
            <a:r>
              <a:rPr lang="hu-HU" dirty="0"/>
              <a:t>Emeld ki nyilakkal a legfontosabbakat!</a:t>
            </a:r>
            <a:r>
              <a:rPr lang="de-DE" dirty="0"/>
              <a:t>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[</a:t>
            </a:r>
            <a:r>
              <a:rPr lang="hu-HU" dirty="0"/>
              <a:t>Piktogramokkal tedd látványossá </a:t>
            </a:r>
            <a:br>
              <a:rPr lang="hu-HU" dirty="0"/>
            </a:br>
            <a:r>
              <a:rPr lang="hu-HU" dirty="0"/>
              <a:t>					a fontos szempontokat</a:t>
            </a:r>
            <a:r>
              <a:rPr lang="de-DE" dirty="0"/>
              <a:t>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8</a:t>
            </a:fld>
            <a:endParaRPr lang="de-DE" noProof="0"/>
          </a:p>
        </p:txBody>
      </p:sp>
      <p:sp>
        <p:nvSpPr>
          <p:cNvPr id="5" name="Grafik 6" title="Pfeil für die Anweisung zur Vorlage">
            <a:extLst>
              <a:ext uri="{FF2B5EF4-FFF2-40B4-BE49-F238E27FC236}">
                <a16:creationId xmlns:a16="http://schemas.microsoft.com/office/drawing/2014/main" id="{9F0043CE-396B-2DD8-4169-32E4E3DFF2E1}"/>
              </a:ext>
            </a:extLst>
          </p:cNvPr>
          <p:cNvSpPr/>
          <p:nvPr/>
        </p:nvSpPr>
        <p:spPr>
          <a:xfrm rot="450526">
            <a:off x="782550" y="2883280"/>
            <a:ext cx="1321920" cy="1282529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pic>
        <p:nvPicPr>
          <p:cNvPr id="10" name="Grafik 9" descr="Elektroauto mit einfarbiger Füllung">
            <a:extLst>
              <a:ext uri="{FF2B5EF4-FFF2-40B4-BE49-F238E27FC236}">
                <a16:creationId xmlns:a16="http://schemas.microsoft.com/office/drawing/2014/main" id="{BF3D613F-09A5-B9DE-378E-F987C1E6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04484" y="5101501"/>
            <a:ext cx="1220330" cy="1220330"/>
          </a:xfrm>
          <a:prstGeom prst="rect">
            <a:avLst/>
          </a:prstGeom>
        </p:spPr>
      </p:pic>
      <p:pic>
        <p:nvPicPr>
          <p:cNvPr id="8" name="Grafik 7" descr="Start mit einfarbiger Füllung">
            <a:extLst>
              <a:ext uri="{FF2B5EF4-FFF2-40B4-BE49-F238E27FC236}">
                <a16:creationId xmlns:a16="http://schemas.microsoft.com/office/drawing/2014/main" id="{4DDD4E94-5471-484E-4FFB-CB00C5394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8791" y="2508799"/>
            <a:ext cx="914400" cy="914400"/>
          </a:xfrm>
          <a:prstGeom prst="rect">
            <a:avLst/>
          </a:prstGeom>
        </p:spPr>
      </p:pic>
      <p:pic>
        <p:nvPicPr>
          <p:cNvPr id="13" name="Grafik 12" descr="Sonne mit einfarbiger Füllung">
            <a:extLst>
              <a:ext uri="{FF2B5EF4-FFF2-40B4-BE49-F238E27FC236}">
                <a16:creationId xmlns:a16="http://schemas.microsoft.com/office/drawing/2014/main" id="{76B0B96B-80AA-0859-898D-458E1883D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0633" y="4496408"/>
            <a:ext cx="914400" cy="914400"/>
          </a:xfrm>
          <a:prstGeom prst="rect">
            <a:avLst/>
          </a:prstGeom>
        </p:spPr>
      </p:pic>
      <p:pic>
        <p:nvPicPr>
          <p:cNvPr id="15" name="Grafik 14" descr="Strommast mit einfarbiger Füllung">
            <a:extLst>
              <a:ext uri="{FF2B5EF4-FFF2-40B4-BE49-F238E27FC236}">
                <a16:creationId xmlns:a16="http://schemas.microsoft.com/office/drawing/2014/main" id="{E8DE406E-E89E-91E9-B910-DE6506B56E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8013" y="1886283"/>
            <a:ext cx="914400" cy="914400"/>
          </a:xfrm>
          <a:prstGeom prst="rect">
            <a:avLst/>
          </a:prstGeom>
        </p:spPr>
      </p:pic>
      <p:pic>
        <p:nvPicPr>
          <p:cNvPr id="17" name="Grafik 16" descr="Windkraftanlagen mit einfarbiger Füllung">
            <a:extLst>
              <a:ext uri="{FF2B5EF4-FFF2-40B4-BE49-F238E27FC236}">
                <a16:creationId xmlns:a16="http://schemas.microsoft.com/office/drawing/2014/main" id="{39F6B250-3128-C2C5-A4DD-04A7B0CACD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4279" y="3804874"/>
            <a:ext cx="914400" cy="914400"/>
          </a:xfrm>
          <a:prstGeom prst="rect">
            <a:avLst/>
          </a:prstGeom>
        </p:spPr>
      </p:pic>
      <p:pic>
        <p:nvPicPr>
          <p:cNvPr id="19" name="Grafik 18" descr="Familie mit Junge mit einfarbiger Füllung">
            <a:extLst>
              <a:ext uri="{FF2B5EF4-FFF2-40B4-BE49-F238E27FC236}">
                <a16:creationId xmlns:a16="http://schemas.microsoft.com/office/drawing/2014/main" id="{A578CDCF-6E6E-64DD-B278-8F83E07621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47503" y="3943178"/>
            <a:ext cx="928863" cy="928863"/>
          </a:xfrm>
          <a:prstGeom prst="rect">
            <a:avLst/>
          </a:prstGeom>
        </p:spPr>
      </p:pic>
      <p:pic>
        <p:nvPicPr>
          <p:cNvPr id="14" name="Grafik 13" descr="Ladender Akku">
            <a:extLst>
              <a:ext uri="{FF2B5EF4-FFF2-40B4-BE49-F238E27FC236}">
                <a16:creationId xmlns:a16="http://schemas.microsoft.com/office/drawing/2014/main" id="{D75C05D4-786C-33A7-112D-93B0056AAE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37795" y="1381419"/>
            <a:ext cx="847856" cy="847856"/>
          </a:xfrm>
          <a:prstGeom prst="rect">
            <a:avLst/>
          </a:prstGeom>
        </p:spPr>
      </p:pic>
      <p:pic>
        <p:nvPicPr>
          <p:cNvPr id="16" name="Grafik 15" descr="Elektroauto">
            <a:extLst>
              <a:ext uri="{FF2B5EF4-FFF2-40B4-BE49-F238E27FC236}">
                <a16:creationId xmlns:a16="http://schemas.microsoft.com/office/drawing/2014/main" id="{A5340A38-01AD-DCAC-4726-44B1490118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57133" y="5432776"/>
            <a:ext cx="1022273" cy="1022273"/>
          </a:xfrm>
          <a:prstGeom prst="rect">
            <a:avLst/>
          </a:prstGeom>
        </p:spPr>
      </p:pic>
      <p:pic>
        <p:nvPicPr>
          <p:cNvPr id="18" name="Grafik 17" descr="Rakete">
            <a:extLst>
              <a:ext uri="{FF2B5EF4-FFF2-40B4-BE49-F238E27FC236}">
                <a16:creationId xmlns:a16="http://schemas.microsoft.com/office/drawing/2014/main" id="{39B5A448-ED0D-13AF-7DB2-11B788DD2E4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58791" y="284972"/>
            <a:ext cx="926078" cy="926078"/>
          </a:xfrm>
          <a:prstGeom prst="rect">
            <a:avLst/>
          </a:prstGeom>
        </p:spPr>
      </p:pic>
      <p:pic>
        <p:nvPicPr>
          <p:cNvPr id="20" name="Grafik 19" descr="Trophäe">
            <a:extLst>
              <a:ext uri="{FF2B5EF4-FFF2-40B4-BE49-F238E27FC236}">
                <a16:creationId xmlns:a16="http://schemas.microsoft.com/office/drawing/2014/main" id="{2A0421EA-A1FB-5732-EB48-8C5000BE5C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276571" y="5565315"/>
            <a:ext cx="715986" cy="715986"/>
          </a:xfrm>
          <a:prstGeom prst="rect">
            <a:avLst/>
          </a:prstGeom>
        </p:spPr>
      </p:pic>
      <p:pic>
        <p:nvPicPr>
          <p:cNvPr id="21" name="Grafik 20" descr="Haus">
            <a:extLst>
              <a:ext uri="{FF2B5EF4-FFF2-40B4-BE49-F238E27FC236}">
                <a16:creationId xmlns:a16="http://schemas.microsoft.com/office/drawing/2014/main" id="{CFA244EF-B7E0-3D70-BE1C-11DFBE5D8A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332854" y="1793465"/>
            <a:ext cx="952525" cy="952525"/>
          </a:xfrm>
          <a:prstGeom prst="rect">
            <a:avLst/>
          </a:prstGeom>
        </p:spPr>
      </p:pic>
      <p:pic>
        <p:nvPicPr>
          <p:cNvPr id="22" name="Grafik 21" descr="Schulgebäude">
            <a:extLst>
              <a:ext uri="{FF2B5EF4-FFF2-40B4-BE49-F238E27FC236}">
                <a16:creationId xmlns:a16="http://schemas.microsoft.com/office/drawing/2014/main" id="{EDC994C3-E179-F312-D329-7542E474A9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171942" y="1771003"/>
            <a:ext cx="1029680" cy="1029680"/>
          </a:xfrm>
          <a:prstGeom prst="rect">
            <a:avLst/>
          </a:prstGeom>
        </p:spPr>
      </p:pic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13EDB938-77FE-8F9F-E33D-7E54A4C139D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42099" y="2726726"/>
            <a:ext cx="748149" cy="748149"/>
          </a:xfrm>
          <a:prstGeom prst="rect">
            <a:avLst/>
          </a:prstGeom>
        </p:spPr>
      </p:pic>
      <p:pic>
        <p:nvPicPr>
          <p:cNvPr id="24" name="Grafik 23" descr="Verbindungen">
            <a:extLst>
              <a:ext uri="{FF2B5EF4-FFF2-40B4-BE49-F238E27FC236}">
                <a16:creationId xmlns:a16="http://schemas.microsoft.com/office/drawing/2014/main" id="{C322C0B8-2656-1E55-8DE1-B329844B67C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55493" y="3370890"/>
            <a:ext cx="1157427" cy="1157427"/>
          </a:xfrm>
          <a:prstGeom prst="rect">
            <a:avLst/>
          </a:prstGeom>
        </p:spPr>
      </p:pic>
      <p:pic>
        <p:nvPicPr>
          <p:cNvPr id="25" name="Grafik 24" descr="Offene Hand mit Pflanze">
            <a:extLst>
              <a:ext uri="{FF2B5EF4-FFF2-40B4-BE49-F238E27FC236}">
                <a16:creationId xmlns:a16="http://schemas.microsoft.com/office/drawing/2014/main" id="{CF01DF93-E7A6-A75C-0884-4F52E79917D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88185" y="834378"/>
            <a:ext cx="1063651" cy="1063651"/>
          </a:xfrm>
          <a:prstGeom prst="rect">
            <a:avLst/>
          </a:prstGeom>
        </p:spPr>
      </p:pic>
      <p:pic>
        <p:nvPicPr>
          <p:cNvPr id="26" name="Grafik 25" descr="Welle">
            <a:extLst>
              <a:ext uri="{FF2B5EF4-FFF2-40B4-BE49-F238E27FC236}">
                <a16:creationId xmlns:a16="http://schemas.microsoft.com/office/drawing/2014/main" id="{3600883D-8A72-D253-9726-1C458BA4A60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906505" y="4694841"/>
            <a:ext cx="779955" cy="779955"/>
          </a:xfrm>
          <a:prstGeom prst="rect">
            <a:avLst/>
          </a:prstGeom>
        </p:spPr>
      </p:pic>
      <p:pic>
        <p:nvPicPr>
          <p:cNvPr id="27" name="Grafik 26" descr="Sonne">
            <a:extLst>
              <a:ext uri="{FF2B5EF4-FFF2-40B4-BE49-F238E27FC236}">
                <a16:creationId xmlns:a16="http://schemas.microsoft.com/office/drawing/2014/main" id="{7044F1B6-082E-5073-8867-915343638F4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833" y="4014428"/>
            <a:ext cx="783858" cy="783858"/>
          </a:xfrm>
          <a:prstGeom prst="rect">
            <a:avLst/>
          </a:prstGeom>
        </p:spPr>
      </p:pic>
      <p:pic>
        <p:nvPicPr>
          <p:cNvPr id="28" name="Grafik 27" descr="Blatt">
            <a:extLst>
              <a:ext uri="{FF2B5EF4-FFF2-40B4-BE49-F238E27FC236}">
                <a16:creationId xmlns:a16="http://schemas.microsoft.com/office/drawing/2014/main" id="{8163C8A9-AC97-DF24-30BC-5FAFD28E7EC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596986" y="793452"/>
            <a:ext cx="850896" cy="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45A94-ED0A-0407-CBA2-23DF1C7D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 Quo – </a:t>
            </a:r>
            <a:r>
              <a:rPr lang="hu-HU" dirty="0">
                <a:solidFill>
                  <a:srgbClr val="75A11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 állunk most?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95A4F0-D54A-D17D-97AD-2A2533AE5B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Ez csak a kezdet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951193-23B2-63BF-295E-553C332C0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Itt összegezd a legfontosabb tényeket </a:t>
            </a:r>
            <a:r>
              <a:rPr lang="en-US" dirty="0"/>
              <a:t>&amp; </a:t>
            </a:r>
            <a:r>
              <a:rPr lang="hu-HU" dirty="0"/>
              <a:t>adatokat</a:t>
            </a:r>
            <a:endParaRPr lang="en-US" dirty="0"/>
          </a:p>
          <a:p>
            <a:pPr lvl="1"/>
            <a:r>
              <a:rPr lang="hu-HU" dirty="0"/>
              <a:t>Találkozók száma, rendszeressége</a:t>
            </a:r>
            <a:endParaRPr lang="en-US" dirty="0"/>
          </a:p>
          <a:p>
            <a:pPr lvl="1"/>
            <a:r>
              <a:rPr lang="hu-HU" dirty="0"/>
              <a:t>Taglétszám-statisztika </a:t>
            </a:r>
            <a:r>
              <a:rPr lang="de-DE" dirty="0"/>
              <a:t>[</a:t>
            </a:r>
            <a:r>
              <a:rPr lang="hu-HU" dirty="0" err="1"/>
              <a:t>pl</a:t>
            </a:r>
            <a:r>
              <a:rPr lang="de-DE" dirty="0"/>
              <a:t>. </a:t>
            </a:r>
            <a:r>
              <a:rPr lang="hu-HU" dirty="0"/>
              <a:t>tagok száma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tavalyi évben XXX kWh-</a:t>
            </a:r>
            <a:r>
              <a:rPr lang="hu-H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csökkent az energiafogyasztásunk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 egyenlő XX lakás átlagfogyasztásával a városban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.]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7C335-26C3-9DF5-F4D5-B7776ABBCE0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de-DE" noProof="0" smtClean="0"/>
              <a:pPr rtl="0"/>
              <a:t>9</a:t>
            </a:fld>
            <a:endParaRPr lang="de-DE" noProof="0"/>
          </a:p>
        </p:txBody>
      </p:sp>
      <p:sp>
        <p:nvSpPr>
          <p:cNvPr id="7" name="Grafik 18" title="Pfeil für die Anweisung zur Vorlage">
            <a:extLst>
              <a:ext uri="{FF2B5EF4-FFF2-40B4-BE49-F238E27FC236}">
                <a16:creationId xmlns:a16="http://schemas.microsoft.com/office/drawing/2014/main" id="{9C15994B-E0FD-8015-F402-D7F6B6077226}"/>
              </a:ext>
            </a:extLst>
          </p:cNvPr>
          <p:cNvSpPr/>
          <p:nvPr/>
        </p:nvSpPr>
        <p:spPr>
          <a:xfrm rot="19516558" flipV="1">
            <a:off x="6613264" y="3159514"/>
            <a:ext cx="1122763" cy="106148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rgbClr val="FBB804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de-DE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8CB8AF16-8B48-75E3-C4A5-3C1DCB6B9370}"/>
              </a:ext>
            </a:extLst>
          </p:cNvPr>
          <p:cNvSpPr txBox="1">
            <a:spLocks/>
          </p:cNvSpPr>
          <p:nvPr/>
        </p:nvSpPr>
        <p:spPr>
          <a:xfrm>
            <a:off x="8106615" y="2962526"/>
            <a:ext cx="3485143" cy="2887474"/>
          </a:xfrm>
          <a:prstGeom prst="rect">
            <a:avLst/>
          </a:prstGeom>
          <a:solidFill>
            <a:schemeClr val="bg1"/>
          </a:solidFill>
          <a:ln w="31750">
            <a:solidFill>
              <a:srgbClr val="FBB804">
                <a:alpha val="92000"/>
              </a:srgbClr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hu-HU" dirty="0"/>
              <a:t>       </a:t>
            </a:r>
            <a:r>
              <a:rPr lang="en-US" dirty="0"/>
              <a:t>[</a:t>
            </a:r>
            <a:r>
              <a:rPr lang="hu-HU" dirty="0"/>
              <a:t>Ha kell, készíts </a:t>
            </a:r>
            <a:r>
              <a:rPr lang="hu-HU" dirty="0" err="1"/>
              <a:t>infoboxokat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4699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D9D40"/>
      </a:accent1>
      <a:accent2>
        <a:srgbClr val="9CAA20"/>
      </a:accent2>
      <a:accent3>
        <a:srgbClr val="C3AD16"/>
      </a:accent3>
      <a:accent4>
        <a:srgbClr val="FAB806"/>
      </a:accent4>
      <a:accent5>
        <a:srgbClr val="E78030"/>
      </a:accent5>
      <a:accent6>
        <a:srgbClr val="F19D1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886_TF16411250.potx" id="{0A2E2A9C-23A3-4294-ABEA-CF03BE8216F5}" vid="{6E385BE9-BE89-493C-88B1-D2BAFB607FE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8AF7E768EF5C48B6F9EF1239557C64" ma:contentTypeVersion="15" ma:contentTypeDescription="Ein neues Dokument erstellen." ma:contentTypeScope="" ma:versionID="cd92113762438860ce88adc5cf6676d5">
  <xsd:schema xmlns:xsd="http://www.w3.org/2001/XMLSchema" xmlns:xs="http://www.w3.org/2001/XMLSchema" xmlns:p="http://schemas.microsoft.com/office/2006/metadata/properties" xmlns:ns2="53df2b50-58d1-42a6-9827-eabe3a05731f" xmlns:ns3="165862f5-3ba3-4ecf-8286-b0051fd7c8e6" targetNamespace="http://schemas.microsoft.com/office/2006/metadata/properties" ma:root="true" ma:fieldsID="518fd1ff9187040b44e0599e9cd3eb63" ns2:_="" ns3:_="">
    <xsd:import namespace="53df2b50-58d1-42a6-9827-eabe3a05731f"/>
    <xsd:import namespace="165862f5-3ba3-4ecf-8286-b0051fd7c8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2b50-58d1-42a6-9827-eabe3a057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a4b58a0-9718-4846-9899-380a9c6e2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862f5-3ba3-4ecf-8286-b0051fd7c8e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08d1664-8cd9-47d3-92d0-389e64d7bcbc}" ma:internalName="TaxCatchAll" ma:showField="CatchAllData" ma:web="165862f5-3ba3-4ecf-8286-b0051fd7c8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65862f5-3ba3-4ecf-8286-b0051fd7c8e6" xsi:nil="true"/>
    <lcf76f155ced4ddcb4097134ff3c332f xmlns="53df2b50-58d1-42a6-9827-eabe3a0573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FB9C6E-EFC0-4986-B18E-554B86FD6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2B09F4-BD01-4023-9860-012AADA35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f2b50-58d1-42a6-9827-eabe3a05731f"/>
    <ds:schemaRef ds:uri="165862f5-3ba3-4ecf-8286-b0051fd7c8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2218FC-8412-44B9-9E82-D51F1F531141}">
  <ds:schemaRefs>
    <ds:schemaRef ds:uri="http://purl.org/dc/dcmitype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purl.org/dc/elements/1.1/"/>
    <ds:schemaRef ds:uri="6dc4bcd6-49db-4c07-9060-8acfc67cef9f"/>
    <ds:schemaRef ds:uri="http://schemas.openxmlformats.org/package/2006/metadata/core-properties"/>
    <ds:schemaRef ds:uri="http://www.w3.org/XML/1998/namespace"/>
    <ds:schemaRef ds:uri="165862f5-3ba3-4ecf-8286-b0051fd7c8e6"/>
    <ds:schemaRef ds:uri="53df2b50-58d1-42a6-9827-eabe3a0573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435</TotalTime>
  <Words>1265</Words>
  <Application>Microsoft Office PowerPoint</Application>
  <PresentationFormat>Szélesvásznú</PresentationFormat>
  <Paragraphs>211</Paragraphs>
  <Slides>20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Microsoft Sans Serif</vt:lpstr>
      <vt:lpstr>Systemschrift Normal</vt:lpstr>
      <vt:lpstr>Times New Roman</vt:lpstr>
      <vt:lpstr>Office-Design</vt:lpstr>
      <vt:lpstr>[AZ ENERGIA AKCIÓCSOPORTOD]</vt:lpstr>
      <vt:lpstr>Így kezdődött.</vt:lpstr>
      <vt:lpstr>Mi az az energia akciócsoport?</vt:lpstr>
      <vt:lpstr>Ez számos előnnyel jár.</vt:lpstr>
      <vt:lpstr>Large image</vt:lpstr>
      <vt:lpstr>Tevékenységeink [település]-en.</vt:lpstr>
      <vt:lpstr>Kik vagyunk</vt:lpstr>
      <vt:lpstr>[Az energia akciócsoportod neve] – Hogy működik </vt:lpstr>
      <vt:lpstr>Status Quo – Hol állunk most?</vt:lpstr>
      <vt:lpstr>Hogyan vehetsz részt benne</vt:lpstr>
      <vt:lpstr>1) Használd ki a környékeden már meglévő tudásbázist</vt:lpstr>
      <vt:lpstr>2) Cselekedj a szomszédaiddal közösen</vt:lpstr>
      <vt:lpstr>3) Fektess be zöld befektetésekbe, vásárolj okos eszközöket közösen</vt:lpstr>
      <vt:lpstr>3) Vidd hírét</vt:lpstr>
      <vt:lpstr>Példabemutató dia</vt:lpstr>
      <vt:lpstr>Példabemutató dia statisztikákhoz</vt:lpstr>
      <vt:lpstr>Példabemutató dia táblázathoz</vt:lpstr>
      <vt:lpstr>Kapcsolat</vt:lpstr>
      <vt:lpstr>Köszönjük!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Silva Leschner</dc:creator>
  <cp:lastModifiedBy>Szalkai-Lőrincz Ágnes</cp:lastModifiedBy>
  <cp:revision>62</cp:revision>
  <dcterms:created xsi:type="dcterms:W3CDTF">2022-10-18T07:52:09Z</dcterms:created>
  <dcterms:modified xsi:type="dcterms:W3CDTF">2023-01-30T12:22:53Z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0x010100BB8AF7E768EF5C48B6F9EF1239557C64</vt:lpwstr>
  </property>
</Properties>
</file>