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media/image6.jpg" ContentType="image/jpg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handoutMasterIdLst>
    <p:handoutMasterId r:id="rId7"/>
  </p:handoutMasterIdLst>
  <p:sldIdLst>
    <p:sldId id="256" r:id="rId5"/>
    <p:sldId id="257" r:id="rId6"/>
  </p:sldIdLst>
  <p:sldSz cx="7559675" cy="10439400"/>
  <p:notesSz cx="9940925" cy="68087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894"/>
    <p:restoredTop sz="94669"/>
  </p:normalViewPr>
  <p:slideViewPr>
    <p:cSldViewPr snapToGrid="0" snapToObjects="1">
      <p:cViewPr>
        <p:scale>
          <a:sx n="110" d="100"/>
          <a:sy n="110" d="100"/>
        </p:scale>
        <p:origin x="672" y="-4648"/>
      </p:cViewPr>
      <p:guideLst/>
    </p:cSldViewPr>
  </p:slideViewPr>
  <p:notesTextViewPr>
    <p:cViewPr>
      <p:scale>
        <a:sx n="1" d="1"/>
        <a:sy n="1" d="1"/>
      </p:scale>
      <p:origin x="0" y="-4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7734" cy="34162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5630891" y="0"/>
            <a:ext cx="4307734" cy="34162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843C1C-6088-4B0E-A15E-F61DF1B19092}" type="datetimeFigureOut">
              <a:rPr lang="en-GB" smtClean="0"/>
              <a:t>03/02/2023</a:t>
            </a:fld>
            <a:endParaRPr lang="en-GB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6467167"/>
            <a:ext cx="4307734" cy="34162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5630891" y="6467167"/>
            <a:ext cx="4307734" cy="34162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7C490F-A93B-43BD-97ED-BC0506CF8D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25634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08486"/>
            <a:ext cx="6425724" cy="3634458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483102"/>
            <a:ext cx="5669756" cy="2520438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B2AB6-C382-B146-AFF3-33AF04B018D9}" type="datetimeFigureOut">
              <a:rPr lang="de-DE" smtClean="0"/>
              <a:t>03.02.2023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60164-F019-924B-9BB9-E926F4C98B9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317946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B2AB6-C382-B146-AFF3-33AF04B018D9}" type="datetimeFigureOut">
              <a:rPr lang="de-DE" smtClean="0"/>
              <a:t>03.02.2023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60164-F019-924B-9BB9-E926F4C98B9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303594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55801"/>
            <a:ext cx="1630055" cy="8846909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55801"/>
            <a:ext cx="4795669" cy="8846909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B2AB6-C382-B146-AFF3-33AF04B018D9}" type="datetimeFigureOut">
              <a:rPr lang="de-DE" smtClean="0"/>
              <a:t>03.02.2023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60164-F019-924B-9BB9-E926F4C98B9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984470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B2AB6-C382-B146-AFF3-33AF04B018D9}" type="datetimeFigureOut">
              <a:rPr lang="de-DE" smtClean="0"/>
              <a:t>03.02.2023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60164-F019-924B-9BB9-E926F4C98B9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28479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02603"/>
            <a:ext cx="6520220" cy="4342500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6986185"/>
            <a:ext cx="6520220" cy="2283618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B2AB6-C382-B146-AFF3-33AF04B018D9}" type="datetimeFigureOut">
              <a:rPr lang="de-DE" smtClean="0"/>
              <a:t>03.02.2023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60164-F019-924B-9BB9-E926F4C98B9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931302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779007"/>
            <a:ext cx="3212862" cy="6623703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779007"/>
            <a:ext cx="3212862" cy="6623703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B2AB6-C382-B146-AFF3-33AF04B018D9}" type="datetimeFigureOut">
              <a:rPr lang="de-DE" smtClean="0"/>
              <a:t>03.02.2023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60164-F019-924B-9BB9-E926F4C98B9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772915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55804"/>
            <a:ext cx="6520220" cy="2017801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559104"/>
            <a:ext cx="3198096" cy="1254177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813281"/>
            <a:ext cx="3198096" cy="5608762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559104"/>
            <a:ext cx="3213847" cy="1254177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813281"/>
            <a:ext cx="3213847" cy="5608762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B2AB6-C382-B146-AFF3-33AF04B018D9}" type="datetimeFigureOut">
              <a:rPr lang="de-DE" smtClean="0"/>
              <a:t>03.02.2023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60164-F019-924B-9BB9-E926F4C98B9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201328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B2AB6-C382-B146-AFF3-33AF04B018D9}" type="datetimeFigureOut">
              <a:rPr lang="de-DE" smtClean="0"/>
              <a:t>03.02.2023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60164-F019-924B-9BB9-E926F4C98B9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803600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B2AB6-C382-B146-AFF3-33AF04B018D9}" type="datetimeFigureOut">
              <a:rPr lang="de-DE" smtClean="0"/>
              <a:t>03.02.2023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60164-F019-924B-9BB9-E926F4C98B9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193818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695960"/>
            <a:ext cx="2438192" cy="2435860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03083"/>
            <a:ext cx="3827085" cy="7418740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131820"/>
            <a:ext cx="2438192" cy="5802084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B2AB6-C382-B146-AFF3-33AF04B018D9}" type="datetimeFigureOut">
              <a:rPr lang="de-DE" smtClean="0"/>
              <a:t>03.02.2023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60164-F019-924B-9BB9-E926F4C98B9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748911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695960"/>
            <a:ext cx="2438192" cy="2435860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03083"/>
            <a:ext cx="3827085" cy="7418740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131820"/>
            <a:ext cx="2438192" cy="5802084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B2AB6-C382-B146-AFF3-33AF04B018D9}" type="datetimeFigureOut">
              <a:rPr lang="de-DE" smtClean="0"/>
              <a:t>03.02.2023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60164-F019-924B-9BB9-E926F4C98B9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804158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55804"/>
            <a:ext cx="6520220" cy="20178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779007"/>
            <a:ext cx="6520220" cy="66237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675780"/>
            <a:ext cx="1700927" cy="555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CB2AB6-C382-B146-AFF3-33AF04B018D9}" type="datetimeFigureOut">
              <a:rPr lang="de-DE" smtClean="0"/>
              <a:t>03.02.2023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675780"/>
            <a:ext cx="2551390" cy="555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675780"/>
            <a:ext cx="1700927" cy="555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C60164-F019-924B-9BB9-E926F4C98B9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882459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creativecommons.org/licenses/by-nc-sa/4.0/" TargetMode="External"/><Relationship Id="rId3" Type="http://schemas.openxmlformats.org/officeDocument/2006/relationships/image" Target="../media/image3.png"/><Relationship Id="rId7" Type="http://schemas.openxmlformats.org/officeDocument/2006/relationships/hyperlink" Target="https://www.klimafonds.gv.at/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g"/><Relationship Id="rId5" Type="http://schemas.openxmlformats.org/officeDocument/2006/relationships/image" Target="../media/image5.png"/><Relationship Id="rId10" Type="http://schemas.openxmlformats.org/officeDocument/2006/relationships/image" Target="../media/image8.png"/><Relationship Id="rId4" Type="http://schemas.openxmlformats.org/officeDocument/2006/relationships/image" Target="../media/image4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Grafik 16" descr="Ein Bild, das Text enthält.&#10;&#10;Automatisch generierte Beschreibung">
            <a:extLst>
              <a:ext uri="{FF2B5EF4-FFF2-40B4-BE49-F238E27FC236}">
                <a16:creationId xmlns:a16="http://schemas.microsoft.com/office/drawing/2014/main" id="{FB97E393-87D7-B046-885A-5816C2C99B1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299" r="2" b="2"/>
          <a:stretch/>
        </p:blipFill>
        <p:spPr>
          <a:xfrm>
            <a:off x="20" y="10"/>
            <a:ext cx="7559655" cy="10439390"/>
          </a:xfrm>
          <a:prstGeom prst="rect">
            <a:avLst/>
          </a:prstGeom>
        </p:spPr>
      </p:pic>
      <p:sp>
        <p:nvSpPr>
          <p:cNvPr id="18" name="Textfeld 17">
            <a:extLst>
              <a:ext uri="{FF2B5EF4-FFF2-40B4-BE49-F238E27FC236}">
                <a16:creationId xmlns:a16="http://schemas.microsoft.com/office/drawing/2014/main" id="{0989C992-3261-014B-A15D-98A18692FD28}"/>
              </a:ext>
            </a:extLst>
          </p:cNvPr>
          <p:cNvSpPr txBox="1"/>
          <p:nvPr/>
        </p:nvSpPr>
        <p:spPr>
          <a:xfrm>
            <a:off x="497710" y="397858"/>
            <a:ext cx="394696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600" dirty="0">
                <a:solidFill>
                  <a:srgbClr val="2B5C82"/>
                </a:solidFill>
                <a:effectLst/>
                <a:latin typeface="Calibri" panose="020F0502020204030204" pitchFamily="34" charset="0"/>
              </a:rPr>
              <a:t>LÉGY A VÁLTOZÁS RÉSZE</a:t>
            </a:r>
            <a:endParaRPr lang="de-AT" sz="2600" dirty="0">
              <a:solidFill>
                <a:srgbClr val="2B5C82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19" name="Textfeld 18">
            <a:extLst>
              <a:ext uri="{FF2B5EF4-FFF2-40B4-BE49-F238E27FC236}">
                <a16:creationId xmlns:a16="http://schemas.microsoft.com/office/drawing/2014/main" id="{D8BDB25C-F73D-AE45-A679-399BBCBC9C34}"/>
              </a:ext>
            </a:extLst>
          </p:cNvPr>
          <p:cNvSpPr txBox="1"/>
          <p:nvPr/>
        </p:nvSpPr>
        <p:spPr>
          <a:xfrm>
            <a:off x="376889" y="3452014"/>
            <a:ext cx="680591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>
                <a:solidFill>
                  <a:srgbClr val="08537A"/>
                </a:solidFill>
                <a:latin typeface="Calibri" panose="020F0502020204030204" pitchFamily="34" charset="0"/>
              </a:rPr>
              <a:t>Program</a:t>
            </a:r>
            <a:endParaRPr lang="de-AT" b="1" dirty="0">
              <a:solidFill>
                <a:srgbClr val="08537A"/>
              </a:solidFill>
              <a:latin typeface="Calibri" panose="020F0502020204030204" pitchFamily="34" charset="0"/>
            </a:endParaRPr>
          </a:p>
          <a:p>
            <a:r>
              <a:rPr lang="de-AT" dirty="0">
                <a:solidFill>
                  <a:srgbClr val="2B5C82"/>
                </a:solidFill>
                <a:latin typeface="Calibri" panose="020F0502020204030204" pitchFamily="34" charset="0"/>
              </a:rPr>
              <a:t>→ 	</a:t>
            </a:r>
            <a:r>
              <a:rPr lang="hu-HU" dirty="0">
                <a:solidFill>
                  <a:srgbClr val="2B5C82"/>
                </a:solidFill>
                <a:latin typeface="Calibri" panose="020F0502020204030204" pitchFamily="34" charset="0"/>
              </a:rPr>
              <a:t>Egy energiaközösség megalapításának előnyei</a:t>
            </a:r>
            <a:endParaRPr lang="de-AT" dirty="0">
              <a:solidFill>
                <a:srgbClr val="2B5C82"/>
              </a:solidFill>
              <a:latin typeface="Calibri" panose="020F0502020204030204" pitchFamily="34" charset="0"/>
            </a:endParaRPr>
          </a:p>
          <a:p>
            <a:r>
              <a:rPr lang="de-AT" dirty="0">
                <a:solidFill>
                  <a:srgbClr val="2B5C82"/>
                </a:solidFill>
                <a:latin typeface="Calibri" panose="020F0502020204030204" pitchFamily="34" charset="0"/>
              </a:rPr>
              <a:t>→ 	</a:t>
            </a:r>
            <a:r>
              <a:rPr lang="hu-HU" dirty="0">
                <a:solidFill>
                  <a:srgbClr val="2B5C82"/>
                </a:solidFill>
                <a:latin typeface="Calibri" panose="020F0502020204030204" pitchFamily="34" charset="0"/>
              </a:rPr>
              <a:t>A Példa Energiaközösség bemutatása</a:t>
            </a:r>
            <a:endParaRPr lang="de-AT" dirty="0">
              <a:solidFill>
                <a:srgbClr val="2B5C82"/>
              </a:solidFill>
              <a:latin typeface="Calibri" panose="020F0502020204030204" pitchFamily="34" charset="0"/>
            </a:endParaRPr>
          </a:p>
          <a:p>
            <a:r>
              <a:rPr lang="de-AT" dirty="0">
                <a:solidFill>
                  <a:srgbClr val="2B5C82"/>
                </a:solidFill>
                <a:latin typeface="Calibri" panose="020F0502020204030204" pitchFamily="34" charset="0"/>
              </a:rPr>
              <a:t>→ 	</a:t>
            </a:r>
            <a:r>
              <a:rPr lang="hu-HU" dirty="0">
                <a:solidFill>
                  <a:srgbClr val="2B5C82"/>
                </a:solidFill>
                <a:latin typeface="Calibri" panose="020F0502020204030204" pitchFamily="34" charset="0"/>
              </a:rPr>
              <a:t>Ismerkedés és kapcsolatépítés</a:t>
            </a:r>
            <a:endParaRPr lang="de-AT" dirty="0">
              <a:solidFill>
                <a:srgbClr val="2B5C82"/>
              </a:solidFill>
              <a:latin typeface="Calibri" panose="020F0502020204030204" pitchFamily="34" charset="0"/>
            </a:endParaRPr>
          </a:p>
        </p:txBody>
      </p:sp>
      <p:sp>
        <p:nvSpPr>
          <p:cNvPr id="21" name="Textfeld 20">
            <a:extLst>
              <a:ext uri="{FF2B5EF4-FFF2-40B4-BE49-F238E27FC236}">
                <a16:creationId xmlns:a16="http://schemas.microsoft.com/office/drawing/2014/main" id="{4864769E-AA15-8A41-BE86-F94112E4A42C}"/>
              </a:ext>
            </a:extLst>
          </p:cNvPr>
          <p:cNvSpPr txBox="1"/>
          <p:nvPr/>
        </p:nvSpPr>
        <p:spPr>
          <a:xfrm>
            <a:off x="497710" y="2176580"/>
            <a:ext cx="5879644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SzPct val="120000"/>
            </a:pPr>
            <a:r>
              <a:rPr lang="hu-HU" sz="2000" b="1" dirty="0">
                <a:solidFill>
                  <a:srgbClr val="08537A"/>
                </a:solidFill>
                <a:effectLst/>
                <a:latin typeface="Calibri" panose="020F0502020204030204" pitchFamily="34" charset="0"/>
              </a:rPr>
              <a:t>2023. Április 22., szombat</a:t>
            </a:r>
            <a:endParaRPr lang="de-AT" sz="2000" b="1" dirty="0">
              <a:solidFill>
                <a:srgbClr val="08537A"/>
              </a:solidFill>
              <a:effectLst/>
              <a:latin typeface="Calibri" panose="020F0502020204030204" pitchFamily="34" charset="0"/>
            </a:endParaRPr>
          </a:p>
          <a:p>
            <a:pPr>
              <a:buSzPct val="120000"/>
            </a:pPr>
            <a:r>
              <a:rPr lang="hu-HU" sz="2000" b="1" dirty="0">
                <a:solidFill>
                  <a:srgbClr val="08537A"/>
                </a:solidFill>
                <a:effectLst/>
                <a:latin typeface="Calibri" panose="020F0502020204030204" pitchFamily="34" charset="0"/>
              </a:rPr>
              <a:t>PÉLDAVÁROS, Városháza, Nagyterem</a:t>
            </a:r>
            <a:endParaRPr lang="de-AT" sz="2000" b="1" dirty="0">
              <a:solidFill>
                <a:srgbClr val="08537A"/>
              </a:solidFill>
              <a:effectLst/>
              <a:latin typeface="Calibri" panose="020F0502020204030204" pitchFamily="34" charset="0"/>
            </a:endParaRPr>
          </a:p>
          <a:p>
            <a:pPr>
              <a:buSzPct val="120000"/>
            </a:pPr>
            <a:r>
              <a:rPr lang="hu-HU" b="1" dirty="0">
                <a:solidFill>
                  <a:srgbClr val="08537A"/>
                </a:solidFill>
                <a:effectLst/>
                <a:latin typeface="Calibri" panose="020F0502020204030204" pitchFamily="34" charset="0"/>
              </a:rPr>
              <a:t>Csupaszív polgármester úrral </a:t>
            </a:r>
            <a:r>
              <a:rPr lang="de-AT" b="1" dirty="0">
                <a:solidFill>
                  <a:srgbClr val="08537A"/>
                </a:solidFill>
                <a:effectLst/>
                <a:latin typeface="Calibri" panose="020F0502020204030204" pitchFamily="34" charset="0"/>
              </a:rPr>
              <a:t>&amp; </a:t>
            </a:r>
            <a:r>
              <a:rPr lang="hu-HU" b="1" dirty="0">
                <a:solidFill>
                  <a:srgbClr val="08537A"/>
                </a:solidFill>
                <a:effectLst/>
                <a:latin typeface="Calibri" panose="020F0502020204030204" pitchFamily="34" charset="0"/>
              </a:rPr>
              <a:t>Takarékos úrral, az energiaügyi hivatalvezetővel</a:t>
            </a:r>
            <a:endParaRPr lang="de-AT" b="1" dirty="0">
              <a:solidFill>
                <a:srgbClr val="08537A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22" name="Textfeld 21">
            <a:extLst>
              <a:ext uri="{FF2B5EF4-FFF2-40B4-BE49-F238E27FC236}">
                <a16:creationId xmlns:a16="http://schemas.microsoft.com/office/drawing/2014/main" id="{8F4B2225-D9AD-6945-8868-884C2350ACFC}"/>
              </a:ext>
            </a:extLst>
          </p:cNvPr>
          <p:cNvSpPr txBox="1"/>
          <p:nvPr/>
        </p:nvSpPr>
        <p:spPr>
          <a:xfrm>
            <a:off x="497709" y="890301"/>
            <a:ext cx="615709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600" b="1" dirty="0">
                <a:solidFill>
                  <a:srgbClr val="2B5C82"/>
                </a:solidFill>
                <a:latin typeface="Calibri" panose="020F0502020204030204" pitchFamily="34" charset="0"/>
              </a:rPr>
              <a:t>Tájékoztató este </a:t>
            </a:r>
            <a:r>
              <a:rPr lang="hu-HU" sz="3600" b="1" dirty="0">
                <a:solidFill>
                  <a:srgbClr val="2B5C82"/>
                </a:solidFill>
                <a:effectLst/>
                <a:latin typeface="Calibri" panose="020F0502020204030204" pitchFamily="34" charset="0"/>
              </a:rPr>
              <a:t>az ENERGIAFORRADALMUNKRÓL</a:t>
            </a:r>
            <a:r>
              <a:rPr lang="de-AT" sz="3600" b="1" dirty="0">
                <a:solidFill>
                  <a:srgbClr val="2B5C82"/>
                </a:solidFill>
                <a:latin typeface="Calibri" panose="020F0502020204030204" pitchFamily="34" charset="0"/>
              </a:rPr>
              <a:t>!</a:t>
            </a:r>
            <a:endParaRPr lang="de-AT" sz="3600" dirty="0">
              <a:solidFill>
                <a:srgbClr val="2B5C82"/>
              </a:solidFill>
              <a:effectLst/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19568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Csoportba foglalás 2">
            <a:extLst>
              <a:ext uri="{FF2B5EF4-FFF2-40B4-BE49-F238E27FC236}">
                <a16:creationId xmlns:a16="http://schemas.microsoft.com/office/drawing/2014/main" id="{4A6A4F39-A4B9-2859-309C-0B7E27BBB62F}"/>
              </a:ext>
            </a:extLst>
          </p:cNvPr>
          <p:cNvGrpSpPr/>
          <p:nvPr/>
        </p:nvGrpSpPr>
        <p:grpSpPr>
          <a:xfrm>
            <a:off x="20" y="10"/>
            <a:ext cx="7559655" cy="10439390"/>
            <a:chOff x="20" y="10"/>
            <a:chExt cx="7559655" cy="10439390"/>
          </a:xfrm>
        </p:grpSpPr>
        <p:pic>
          <p:nvPicPr>
            <p:cNvPr id="11" name="Grafik 10" descr="Ein Bild, das Text enthält.&#10;&#10;Automatisch generierte Beschreibung">
              <a:extLst>
                <a:ext uri="{FF2B5EF4-FFF2-40B4-BE49-F238E27FC236}">
                  <a16:creationId xmlns:a16="http://schemas.microsoft.com/office/drawing/2014/main" id="{02C6F60E-F417-0343-8554-29613A1910A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t="2299" r="2" b="2"/>
            <a:stretch/>
          </p:blipFill>
          <p:spPr>
            <a:xfrm>
              <a:off x="20" y="10"/>
              <a:ext cx="7559655" cy="10439390"/>
            </a:xfrm>
            <a:prstGeom prst="rect">
              <a:avLst/>
            </a:prstGeom>
          </p:spPr>
        </p:pic>
        <p:pic>
          <p:nvPicPr>
            <p:cNvPr id="2" name="Grafik 16">
              <a:extLst>
                <a:ext uri="{FF2B5EF4-FFF2-40B4-BE49-F238E27FC236}">
                  <a16:creationId xmlns:a16="http://schemas.microsoft.com/office/drawing/2014/main" id="{2418DA1F-CE34-496F-532C-EFA24288FBF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0" y="8375072"/>
              <a:ext cx="219645" cy="1078617"/>
            </a:xfrm>
            <a:prstGeom prst="rect">
              <a:avLst/>
            </a:prstGeom>
          </p:spPr>
        </p:pic>
      </p:grpSp>
      <p:sp>
        <p:nvSpPr>
          <p:cNvPr id="12" name="Textfeld 11">
            <a:extLst>
              <a:ext uri="{FF2B5EF4-FFF2-40B4-BE49-F238E27FC236}">
                <a16:creationId xmlns:a16="http://schemas.microsoft.com/office/drawing/2014/main" id="{7773DA87-C340-DA49-9C8A-53DD74D1A81A}"/>
              </a:ext>
            </a:extLst>
          </p:cNvPr>
          <p:cNvSpPr txBox="1"/>
          <p:nvPr/>
        </p:nvSpPr>
        <p:spPr>
          <a:xfrm>
            <a:off x="497709" y="381446"/>
            <a:ext cx="7231377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600" dirty="0">
                <a:solidFill>
                  <a:srgbClr val="2B5C82"/>
                </a:solidFill>
                <a:effectLst/>
                <a:latin typeface="Calibri" panose="020F0502020204030204" pitchFamily="34" charset="0"/>
              </a:rPr>
              <a:t>A </a:t>
            </a:r>
            <a:r>
              <a:rPr lang="hu-HU" sz="2600" b="1" dirty="0">
                <a:solidFill>
                  <a:srgbClr val="2B5C82"/>
                </a:solidFill>
                <a:effectLst/>
                <a:latin typeface="Calibri" panose="020F0502020204030204" pitchFamily="34" charset="0"/>
              </a:rPr>
              <a:t>Példa Energiaközösség</a:t>
            </a:r>
            <a:endParaRPr lang="de-AT" sz="2600" dirty="0">
              <a:solidFill>
                <a:srgbClr val="2B5C82"/>
              </a:solidFill>
              <a:effectLst/>
              <a:latin typeface="Calibri" panose="020F0502020204030204" pitchFamily="34" charset="0"/>
            </a:endParaRPr>
          </a:p>
          <a:p>
            <a:r>
              <a:rPr lang="hu-HU" sz="2600" dirty="0">
                <a:solidFill>
                  <a:srgbClr val="2B5C82"/>
                </a:solidFill>
                <a:latin typeface="Calibri" panose="020F0502020204030204" pitchFamily="34" charset="0"/>
              </a:rPr>
              <a:t>a</a:t>
            </a:r>
            <a:r>
              <a:rPr lang="de-AT" sz="2600" dirty="0">
                <a:solidFill>
                  <a:srgbClr val="2B5C82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hu-HU" sz="2600" dirty="0">
                <a:solidFill>
                  <a:srgbClr val="2B5C82"/>
                </a:solidFill>
                <a:effectLst/>
                <a:latin typeface="Calibri" panose="020F0502020204030204" pitchFamily="34" charset="0"/>
              </a:rPr>
              <a:t>válasz, amit annyira kerestünk</a:t>
            </a:r>
            <a:r>
              <a:rPr lang="de-AT" sz="2600" dirty="0">
                <a:solidFill>
                  <a:srgbClr val="2B5C82"/>
                </a:solidFill>
                <a:effectLst/>
                <a:latin typeface="Calibri" panose="020F0502020204030204" pitchFamily="34" charset="0"/>
              </a:rPr>
              <a:t>:</a:t>
            </a: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3C6F6051-458A-D645-ADE0-0192C5049925}"/>
              </a:ext>
            </a:extLst>
          </p:cNvPr>
          <p:cNvSpPr txBox="1"/>
          <p:nvPr/>
        </p:nvSpPr>
        <p:spPr>
          <a:xfrm>
            <a:off x="478855" y="1386445"/>
            <a:ext cx="6805915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fontAlgn="auto">
              <a:buSzPct val="120000"/>
              <a:buBlip>
                <a:blip r:embed="rId4"/>
              </a:buBlip>
            </a:pPr>
            <a:r>
              <a:rPr lang="de-AT" dirty="0">
                <a:solidFill>
                  <a:srgbClr val="2B5C82"/>
                </a:solidFill>
                <a:effectLst/>
                <a:latin typeface="Calibri" panose="020F0502020204030204" pitchFamily="34" charset="0"/>
              </a:rPr>
              <a:t>   </a:t>
            </a:r>
            <a:r>
              <a:rPr lang="hu-HU" dirty="0">
                <a:solidFill>
                  <a:srgbClr val="2B5C82"/>
                </a:solidFill>
                <a:effectLst/>
                <a:latin typeface="Calibri" panose="020F0502020204030204" pitchFamily="34" charset="0"/>
              </a:rPr>
              <a:t>Egy energiaközösségben az energiát helyben </a:t>
            </a:r>
            <a:r>
              <a:rPr lang="hu-HU" dirty="0">
                <a:solidFill>
                  <a:srgbClr val="2B5C82"/>
                </a:solidFill>
                <a:latin typeface="Calibri" panose="020F0502020204030204" pitchFamily="34" charset="0"/>
              </a:rPr>
              <a:t>termelik</a:t>
            </a:r>
            <a:r>
              <a:rPr lang="de-AT" dirty="0">
                <a:solidFill>
                  <a:srgbClr val="2B5C82"/>
                </a:solidFill>
                <a:effectLst/>
                <a:latin typeface="Calibri" panose="020F0502020204030204" pitchFamily="34" charset="0"/>
              </a:rPr>
              <a:t>, </a:t>
            </a:r>
          </a:p>
          <a:p>
            <a:r>
              <a:rPr lang="de-AT" dirty="0">
                <a:solidFill>
                  <a:srgbClr val="2B5C82"/>
                </a:solidFill>
                <a:effectLst/>
                <a:latin typeface="Calibri" panose="020F0502020204030204" pitchFamily="34" charset="0"/>
              </a:rPr>
              <a:t>	</a:t>
            </a:r>
            <a:r>
              <a:rPr lang="hu-HU" dirty="0">
                <a:solidFill>
                  <a:srgbClr val="2B5C82"/>
                </a:solidFill>
                <a:effectLst/>
                <a:latin typeface="Calibri" panose="020F0502020204030204" pitchFamily="34" charset="0"/>
              </a:rPr>
              <a:t>osztják meg és a környéken használják fel</a:t>
            </a:r>
            <a:r>
              <a:rPr lang="de-AT" dirty="0">
                <a:solidFill>
                  <a:srgbClr val="2B5C82"/>
                </a:solidFill>
                <a:effectLst/>
                <a:latin typeface="Calibri" panose="020F0502020204030204" pitchFamily="34" charset="0"/>
              </a:rPr>
              <a:t>. </a:t>
            </a:r>
            <a:br>
              <a:rPr lang="de-AT" dirty="0">
                <a:solidFill>
                  <a:srgbClr val="2B5C82"/>
                </a:solidFill>
                <a:effectLst/>
                <a:latin typeface="Calibri" panose="020F0502020204030204" pitchFamily="34" charset="0"/>
              </a:rPr>
            </a:br>
            <a:endParaRPr lang="de-AT" dirty="0">
              <a:solidFill>
                <a:srgbClr val="2B5C82"/>
              </a:solidFill>
              <a:effectLst/>
              <a:latin typeface="Calibri" panose="020F0502020204030204" pitchFamily="34" charset="0"/>
            </a:endParaRPr>
          </a:p>
          <a:p>
            <a:pPr marL="285750" indent="-285750">
              <a:buSzPct val="120000"/>
              <a:buBlip>
                <a:blip r:embed="rId4"/>
              </a:buBlip>
            </a:pPr>
            <a:r>
              <a:rPr lang="de-AT" dirty="0">
                <a:solidFill>
                  <a:srgbClr val="2B5C82"/>
                </a:solidFill>
                <a:effectLst/>
                <a:latin typeface="Calibri" panose="020F0502020204030204" pitchFamily="34" charset="0"/>
              </a:rPr>
              <a:t>   </a:t>
            </a:r>
            <a:r>
              <a:rPr lang="hu-HU" dirty="0">
                <a:solidFill>
                  <a:srgbClr val="2B5C82"/>
                </a:solidFill>
                <a:effectLst/>
                <a:latin typeface="Calibri" panose="020F0502020204030204" pitchFamily="34" charset="0"/>
              </a:rPr>
              <a:t>Közintézmények, vállalatok és lakosok egyesítik erőiket, </a:t>
            </a:r>
            <a:br>
              <a:rPr lang="hu-HU" dirty="0">
                <a:solidFill>
                  <a:srgbClr val="2B5C82"/>
                </a:solidFill>
                <a:effectLst/>
                <a:latin typeface="Calibri" panose="020F0502020204030204" pitchFamily="34" charset="0"/>
              </a:rPr>
            </a:br>
            <a:r>
              <a:rPr lang="hu-HU" dirty="0">
                <a:solidFill>
                  <a:srgbClr val="2B5C82"/>
                </a:solidFill>
                <a:effectLst/>
                <a:latin typeface="Calibri" panose="020F0502020204030204" pitchFamily="34" charset="0"/>
              </a:rPr>
              <a:t>   hogy közösen alakítsák közösségünk energetikai jövőjét.</a:t>
            </a:r>
          </a:p>
          <a:p>
            <a:pPr>
              <a:buSzPct val="120000"/>
            </a:pPr>
            <a:endParaRPr lang="de-AT" dirty="0">
              <a:solidFill>
                <a:srgbClr val="2B5C82"/>
              </a:solidFill>
              <a:effectLst/>
              <a:latin typeface="Calibri" panose="020F0502020204030204" pitchFamily="34" charset="0"/>
            </a:endParaRPr>
          </a:p>
          <a:p>
            <a:pPr marL="285750" indent="-285750">
              <a:buSzPct val="120000"/>
              <a:buBlip>
                <a:blip r:embed="rId4"/>
              </a:buBlip>
            </a:pPr>
            <a:r>
              <a:rPr lang="de-AT" b="1" dirty="0">
                <a:solidFill>
                  <a:srgbClr val="2B5C82"/>
                </a:solidFill>
                <a:effectLst/>
                <a:latin typeface="Calibri" panose="020F0502020204030204" pitchFamily="34" charset="0"/>
              </a:rPr>
              <a:t>   </a:t>
            </a:r>
            <a:r>
              <a:rPr lang="hu-HU" b="1" dirty="0">
                <a:solidFill>
                  <a:srgbClr val="2B5C82"/>
                </a:solidFill>
                <a:latin typeface="Calibri" panose="020F0502020204030204" pitchFamily="34" charset="0"/>
              </a:rPr>
              <a:t>Ezzel mindenki nyer – te, a </a:t>
            </a:r>
            <a:r>
              <a:rPr lang="hu-HU" b="1" dirty="0" err="1">
                <a:solidFill>
                  <a:srgbClr val="2B5C82"/>
                </a:solidFill>
                <a:latin typeface="Calibri" panose="020F0502020204030204" pitchFamily="34" charset="0"/>
              </a:rPr>
              <a:t>szomszédaid</a:t>
            </a:r>
            <a:r>
              <a:rPr lang="hu-HU" b="1" dirty="0">
                <a:solidFill>
                  <a:srgbClr val="2B5C82"/>
                </a:solidFill>
                <a:latin typeface="Calibri" panose="020F0502020204030204" pitchFamily="34" charset="0"/>
              </a:rPr>
              <a:t> és az éghajlat is!</a:t>
            </a:r>
            <a:endParaRPr lang="de-AT" b="1" dirty="0">
              <a:solidFill>
                <a:srgbClr val="2B5C82"/>
              </a:solidFill>
              <a:latin typeface="Calibri" panose="020F0502020204030204" pitchFamily="34" charset="0"/>
            </a:endParaRP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22DDBC8D-0550-3F4D-AF8D-4058B24C95C3}"/>
              </a:ext>
            </a:extLst>
          </p:cNvPr>
          <p:cNvSpPr txBox="1"/>
          <p:nvPr/>
        </p:nvSpPr>
        <p:spPr>
          <a:xfrm>
            <a:off x="376879" y="3993287"/>
            <a:ext cx="6805915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>
                <a:solidFill>
                  <a:srgbClr val="08537A"/>
                </a:solidFill>
                <a:effectLst/>
                <a:latin typeface="Calibri" panose="020F0502020204030204" pitchFamily="34" charset="0"/>
              </a:rPr>
              <a:t>Érdekel</a:t>
            </a:r>
            <a:r>
              <a:rPr lang="de-AT" b="1" dirty="0">
                <a:solidFill>
                  <a:srgbClr val="08537A"/>
                </a:solidFill>
                <a:effectLst/>
                <a:latin typeface="Calibri" panose="020F0502020204030204" pitchFamily="34" charset="0"/>
              </a:rPr>
              <a:t>? </a:t>
            </a:r>
            <a:endParaRPr lang="de-AT" dirty="0">
              <a:solidFill>
                <a:srgbClr val="08537A"/>
              </a:solidFill>
              <a:effectLst/>
              <a:latin typeface="Calibri" panose="020F0502020204030204" pitchFamily="34" charset="0"/>
            </a:endParaRPr>
          </a:p>
          <a:p>
            <a:endParaRPr lang="de-AT" dirty="0">
              <a:solidFill>
                <a:srgbClr val="08537A"/>
              </a:solidFill>
              <a:effectLst/>
              <a:latin typeface="Calibri" panose="020F0502020204030204" pitchFamily="34" charset="0"/>
            </a:endParaRPr>
          </a:p>
          <a:p>
            <a:r>
              <a:rPr lang="hu-HU" sz="1600" dirty="0">
                <a:solidFill>
                  <a:srgbClr val="08537A"/>
                </a:solidFill>
                <a:effectLst/>
                <a:latin typeface="Calibri" panose="020F0502020204030204" pitchFamily="34" charset="0"/>
              </a:rPr>
              <a:t>További információkat találsz</a:t>
            </a:r>
            <a:endParaRPr lang="de-AT" sz="1600" dirty="0">
              <a:solidFill>
                <a:srgbClr val="08537A"/>
              </a:solidFill>
              <a:effectLst/>
              <a:latin typeface="Calibri" panose="020F0502020204030204" pitchFamily="34" charset="0"/>
            </a:endParaRPr>
          </a:p>
          <a:p>
            <a:r>
              <a:rPr lang="hu-HU" sz="1600" dirty="0">
                <a:solidFill>
                  <a:srgbClr val="08537A"/>
                </a:solidFill>
                <a:effectLst/>
                <a:latin typeface="Calibri" panose="020F0502020204030204" pitchFamily="34" charset="0"/>
              </a:rPr>
              <a:t>a </a:t>
            </a:r>
            <a:r>
              <a:rPr lang="de-AT" sz="1600" b="1" dirty="0">
                <a:solidFill>
                  <a:srgbClr val="08537A"/>
                </a:solidFill>
                <a:effectLst/>
                <a:latin typeface="Calibri" panose="020F0502020204030204" pitchFamily="34" charset="0"/>
              </a:rPr>
              <a:t>www.</a:t>
            </a:r>
            <a:r>
              <a:rPr lang="hu-HU" sz="1600" b="1" dirty="0" err="1">
                <a:solidFill>
                  <a:srgbClr val="08537A"/>
                </a:solidFill>
                <a:effectLst/>
                <a:latin typeface="Calibri" panose="020F0502020204030204" pitchFamily="34" charset="0"/>
              </a:rPr>
              <a:t>példaenergiakközösség</a:t>
            </a:r>
            <a:r>
              <a:rPr lang="de-AT" sz="1600" b="1" dirty="0">
                <a:solidFill>
                  <a:srgbClr val="08537A"/>
                </a:solidFill>
                <a:effectLst/>
                <a:latin typeface="Calibri" panose="020F0502020204030204" pitchFamily="34" charset="0"/>
              </a:rPr>
              <a:t>.</a:t>
            </a:r>
            <a:r>
              <a:rPr lang="hu-HU" sz="1600" b="1" dirty="0">
                <a:solidFill>
                  <a:srgbClr val="08537A"/>
                </a:solidFill>
                <a:effectLst/>
                <a:latin typeface="Calibri" panose="020F0502020204030204" pitchFamily="34" charset="0"/>
              </a:rPr>
              <a:t>hu </a:t>
            </a:r>
            <a:r>
              <a:rPr lang="hu-HU" sz="1600" dirty="0">
                <a:solidFill>
                  <a:srgbClr val="08537A"/>
                </a:solidFill>
                <a:effectLst/>
                <a:latin typeface="Calibri" panose="020F0502020204030204" pitchFamily="34" charset="0"/>
              </a:rPr>
              <a:t>oldalon.</a:t>
            </a:r>
            <a:endParaRPr lang="de-AT" sz="1600" dirty="0">
              <a:solidFill>
                <a:srgbClr val="08537A"/>
              </a:solidFill>
              <a:effectLst/>
              <a:latin typeface="Calibri" panose="020F0502020204030204" pitchFamily="34" charset="0"/>
            </a:endParaRPr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F3D65186-AB5A-4584-87C3-0FAA2992263B}"/>
              </a:ext>
            </a:extLst>
          </p:cNvPr>
          <p:cNvPicPr/>
          <p:nvPr/>
        </p:nvPicPr>
        <p:blipFill>
          <a:blip r:embed="rId5" cstate="print">
            <a:duotone>
              <a:prstClr val="black"/>
              <a:schemeClr val="tx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2017" y="9758416"/>
            <a:ext cx="1028440" cy="455077"/>
          </a:xfrm>
          <a:prstGeom prst="rect">
            <a:avLst/>
          </a:prstGeom>
        </p:spPr>
      </p:pic>
      <p:sp>
        <p:nvSpPr>
          <p:cNvPr id="7" name="Rechteck 6"/>
          <p:cNvSpPr/>
          <p:nvPr/>
        </p:nvSpPr>
        <p:spPr>
          <a:xfrm>
            <a:off x="0" y="9615597"/>
            <a:ext cx="7559655" cy="8238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8" name="object 37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804551" y="9697450"/>
            <a:ext cx="590526" cy="396000"/>
          </a:xfrm>
          <a:prstGeom prst="rect">
            <a:avLst/>
          </a:prstGeom>
        </p:spPr>
      </p:pic>
      <p:sp>
        <p:nvSpPr>
          <p:cNvPr id="9" name="Textfeld 8"/>
          <p:cNvSpPr txBox="1"/>
          <p:nvPr/>
        </p:nvSpPr>
        <p:spPr>
          <a:xfrm>
            <a:off x="654258" y="10134140"/>
            <a:ext cx="63310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i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Illus</a:t>
            </a:r>
            <a:r>
              <a:rPr lang="hu-HU" sz="700" i="1">
                <a:solidFill>
                  <a:schemeClr val="tx1">
                    <a:lumMod val="65000"/>
                    <a:lumOff val="35000"/>
                  </a:schemeClr>
                </a:solidFill>
              </a:rPr>
              <a:t>ztráció</a:t>
            </a:r>
            <a:r>
              <a:rPr lang="de-DE" sz="700" i="1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de-DE" sz="7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© </a:t>
            </a:r>
            <a:r>
              <a:rPr lang="de-DE" sz="700" i="1" dirty="0">
                <a:solidFill>
                  <a:schemeClr val="tx1">
                    <a:lumMod val="65000"/>
                    <a:lumOff val="35000"/>
                  </a:schemeClr>
                </a:solidFill>
                <a:hlinkClick r:id="rId7"/>
              </a:rPr>
              <a:t>Klima- und Energiefonds</a:t>
            </a:r>
            <a:endParaRPr lang="hu-HU" sz="7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hu-HU" sz="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Ez a kiadvány © 2022, Osztrák Energia Ügynökség (</a:t>
            </a:r>
            <a:r>
              <a:rPr lang="hu-HU" sz="7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Austrian</a:t>
            </a:r>
            <a:r>
              <a:rPr lang="hu-HU" sz="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sz="7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Energy</a:t>
            </a:r>
            <a:r>
              <a:rPr lang="hu-HU" sz="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sz="7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Agency</a:t>
            </a:r>
            <a:r>
              <a:rPr lang="hu-HU" sz="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a CC BY-NC-SA 4.0 licenccel rendelkezik. </a:t>
            </a:r>
            <a:r>
              <a:rPr lang="hu-HU" sz="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8"/>
              </a:rPr>
              <a:t>http://creativecommons.org/licenses/by-nc-sa/4.0/</a:t>
            </a:r>
            <a:endParaRPr lang="hu-HU" sz="7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0" name="object 36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664387" y="9615597"/>
            <a:ext cx="1557728" cy="576000"/>
          </a:xfrm>
          <a:prstGeom prst="rect">
            <a:avLst/>
          </a:prstGeom>
        </p:spPr>
      </p:pic>
      <p:pic>
        <p:nvPicPr>
          <p:cNvPr id="15" name="Grafik 14">
            <a:extLst>
              <a:ext uri="{FF2B5EF4-FFF2-40B4-BE49-F238E27FC236}">
                <a16:creationId xmlns:a16="http://schemas.microsoft.com/office/drawing/2014/main" id="{F3D65186-AB5A-4584-87C3-0FAA2992263B}"/>
              </a:ext>
            </a:extLst>
          </p:cNvPr>
          <p:cNvPicPr/>
          <p:nvPr/>
        </p:nvPicPr>
        <p:blipFill>
          <a:blip r:embed="rId10"/>
          <a:srcRect/>
          <a:stretch/>
        </p:blipFill>
        <p:spPr>
          <a:xfrm>
            <a:off x="3340620" y="9676060"/>
            <a:ext cx="865911" cy="455077"/>
          </a:xfrm>
          <a:prstGeom prst="rect">
            <a:avLst/>
          </a:prstGeom>
        </p:spPr>
      </p:pic>
      <p:sp>
        <p:nvSpPr>
          <p:cNvPr id="16" name="Textfeld 15"/>
          <p:cNvSpPr txBox="1"/>
          <p:nvPr/>
        </p:nvSpPr>
        <p:spPr>
          <a:xfrm>
            <a:off x="5395077" y="9672765"/>
            <a:ext cx="1871504" cy="48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u-HU" sz="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Ez az anyag az Európai Unió Horizont 2020 kutatás-fejlesztési programjának 101033722. számú támogatási megállapodása alapján finanszírozott projekt része.</a:t>
            </a:r>
          </a:p>
        </p:txBody>
      </p:sp>
    </p:spTree>
    <p:extLst>
      <p:ext uri="{BB962C8B-B14F-4D97-AF65-F5344CB8AC3E}">
        <p14:creationId xmlns:p14="http://schemas.microsoft.com/office/powerpoint/2010/main" val="25162346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BB8AF7E768EF5C48B6F9EF1239557C64" ma:contentTypeVersion="15" ma:contentTypeDescription="Ein neues Dokument erstellen." ma:contentTypeScope="" ma:versionID="cd92113762438860ce88adc5cf6676d5">
  <xsd:schema xmlns:xsd="http://www.w3.org/2001/XMLSchema" xmlns:xs="http://www.w3.org/2001/XMLSchema" xmlns:p="http://schemas.microsoft.com/office/2006/metadata/properties" xmlns:ns2="53df2b50-58d1-42a6-9827-eabe3a05731f" xmlns:ns3="165862f5-3ba3-4ecf-8286-b0051fd7c8e6" targetNamespace="http://schemas.microsoft.com/office/2006/metadata/properties" ma:root="true" ma:fieldsID="518fd1ff9187040b44e0599e9cd3eb63" ns2:_="" ns3:_="">
    <xsd:import namespace="53df2b50-58d1-42a6-9827-eabe3a05731f"/>
    <xsd:import namespace="165862f5-3ba3-4ecf-8286-b0051fd7c8e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3df2b50-58d1-42a6-9827-eabe3a05731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17" nillable="true" ma:taxonomy="true" ma:internalName="lcf76f155ced4ddcb4097134ff3c332f" ma:taxonomyFieldName="MediaServiceImageTags" ma:displayName="Bildmarkierungen" ma:readOnly="false" ma:fieldId="{5cf76f15-5ced-4ddc-b409-7134ff3c332f}" ma:taxonomyMulti="true" ma:sspId="1a4b58a0-9718-4846-9899-380a9c6e250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5862f5-3ba3-4ecf-8286-b0051fd7c8e6" elementFormDefault="qualified">
    <xsd:import namespace="http://schemas.microsoft.com/office/2006/documentManagement/types"/>
    <xsd:import namespace="http://schemas.microsoft.com/office/infopath/2007/PartnerControls"/>
    <xsd:element name="TaxCatchAll" ma:index="18" nillable="true" ma:displayName="Taxonomy Catch All Column" ma:hidden="true" ma:list="{708d1664-8cd9-47d3-92d0-389e64d7bcbc}" ma:internalName="TaxCatchAll" ma:showField="CatchAllData" ma:web="165862f5-3ba3-4ecf-8286-b0051fd7c8e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1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2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165862f5-3ba3-4ecf-8286-b0051fd7c8e6" xsi:nil="true"/>
    <lcf76f155ced4ddcb4097134ff3c332f xmlns="53df2b50-58d1-42a6-9827-eabe3a05731f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DB81667A-56F7-4E8C-AC99-376EDE0EA09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3df2b50-58d1-42a6-9827-eabe3a05731f"/>
    <ds:schemaRef ds:uri="165862f5-3ba3-4ecf-8286-b0051fd7c8e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3A839C1-0B1B-461C-ADE3-A061521C460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AA7B148-DEF7-44BF-B4DE-A2CAACC1D4FF}">
  <ds:schemaRefs>
    <ds:schemaRef ds:uri="http://schemas.microsoft.com/office/2006/metadata/properties"/>
    <ds:schemaRef ds:uri="http://schemas.microsoft.com/office/infopath/2007/PartnerControls"/>
    <ds:schemaRef ds:uri="165862f5-3ba3-4ecf-8286-b0051fd7c8e6"/>
    <ds:schemaRef ds:uri="53df2b50-58d1-42a6-9827-eabe3a05731f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180</Words>
  <Application>Microsoft Office PowerPoint</Application>
  <PresentationFormat>Egyéni</PresentationFormat>
  <Paragraphs>23</Paragraphs>
  <Slides>2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</vt:lpstr>
      <vt:lpstr>PowerPoint-bemutató</vt:lpstr>
      <vt:lpstr>PowerPoint-bemutató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Barbara Jaumann</dc:creator>
  <cp:lastModifiedBy>Szalkai-Lőrincz Ágnes</cp:lastModifiedBy>
  <cp:revision>22</cp:revision>
  <dcterms:created xsi:type="dcterms:W3CDTF">2022-12-09T12:20:21Z</dcterms:created>
  <dcterms:modified xsi:type="dcterms:W3CDTF">2023-02-03T13:57:02Z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0x010100BB8AF7E768EF5C48B6F9EF1239557C64</vt:lpwstr>
  </property>
</Properties>
</file>