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>
        <p:scale>
          <a:sx n="120" d="100"/>
          <a:sy n="120" d="100"/>
        </p:scale>
        <p:origin x="440" y="-5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s://www.klimafonds.gv.at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LÉGY A VÁLTOZÁS RÉSZE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497709" y="2362757"/>
            <a:ext cx="6805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Hogyan állítsuk meg a klímaváltozást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Hogyan csökkenthetjük az energiakiadásainkat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→ 	</a:t>
            </a:r>
            <a:r>
              <a:rPr lang="hu-HU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Hogyan készülhet fel a térségünk a jövőre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?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5C9FAAD-C7A7-5E4E-9494-017CEBD14295}"/>
              </a:ext>
            </a:extLst>
          </p:cNvPr>
          <p:cNvSpPr txBox="1"/>
          <p:nvPr/>
        </p:nvSpPr>
        <p:spPr>
          <a:xfrm>
            <a:off x="497709" y="3452225"/>
            <a:ext cx="680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Mi lehetővé tehetjük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: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376879" y="3937141"/>
            <a:ext cx="680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klímabarát </a:t>
            </a: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&amp; </a:t>
            </a:r>
            <a:r>
              <a:rPr lang="hu-HU" dirty="0">
                <a:solidFill>
                  <a:srgbClr val="08537A"/>
                </a:solidFill>
                <a:latin typeface="Calibri" panose="020F0502020204030204" pitchFamily="34" charset="0"/>
              </a:rPr>
              <a:t>helyben termelt </a:t>
            </a:r>
            <a:r>
              <a:rPr lang="hu-HU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energia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függetlenség a változó energiaáraktól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érték- és munkahelyteremtés a közösségen belül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4"/>
              </a:buBlip>
            </a:pP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  *</a:t>
            </a:r>
            <a:r>
              <a:rPr lang="hu-HU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írd ide, milyen előnyöket kínál még a projekted a közösségnek</a:t>
            </a:r>
            <a:r>
              <a:rPr lang="de-AT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018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VEDD ÁT AZ ENERGIÁT </a:t>
            </a:r>
            <a:br>
              <a:rPr lang="hu-HU" sz="4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r>
              <a:rPr lang="hu-HU" sz="4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 SZOMSZÉDAIDTÓL</a:t>
            </a:r>
            <a:r>
              <a:rPr lang="de-AT" sz="4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!</a:t>
            </a:r>
            <a:endParaRPr lang="de-AT" sz="4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031F40E-5F2F-A249-B968-4D2BC535B9B1}"/>
              </a:ext>
            </a:extLst>
          </p:cNvPr>
          <p:cNvSpPr txBox="1"/>
          <p:nvPr/>
        </p:nvSpPr>
        <p:spPr>
          <a:xfrm>
            <a:off x="5542808" y="5348848"/>
            <a:ext cx="6018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Hogyan? →</a:t>
            </a:r>
            <a:endParaRPr lang="hu-HU" sz="30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/>
          <p:cNvGrpSpPr/>
          <p:nvPr/>
        </p:nvGrpSpPr>
        <p:grpSpPr>
          <a:xfrm>
            <a:off x="-6253" y="73107"/>
            <a:ext cx="7565908" cy="10439390"/>
            <a:chOff x="-6253" y="73107"/>
            <a:chExt cx="7565908" cy="10439390"/>
          </a:xfrm>
        </p:grpSpPr>
        <p:pic>
          <p:nvPicPr>
            <p:cNvPr id="11" name="Grafik 10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02C6F60E-F417-0343-8554-29613A1910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99" r="2" b="2"/>
            <a:stretch/>
          </p:blipFill>
          <p:spPr>
            <a:xfrm>
              <a:off x="-6253" y="73107"/>
              <a:ext cx="7559655" cy="10439390"/>
            </a:xfrm>
            <a:prstGeom prst="rect">
              <a:avLst/>
            </a:prstGeom>
          </p:spPr>
        </p:pic>
        <p:sp>
          <p:nvSpPr>
            <p:cNvPr id="2" name="Rechteck 1"/>
            <p:cNvSpPr/>
            <p:nvPr/>
          </p:nvSpPr>
          <p:spPr>
            <a:xfrm>
              <a:off x="0" y="9615597"/>
              <a:ext cx="7559655" cy="8238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object 3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4551" y="9697450"/>
              <a:ext cx="590526" cy="396000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664387" y="10166238"/>
              <a:ext cx="6274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Illusztráció </a:t>
              </a:r>
              <a:r>
                <a:rPr lang="en-GB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© </a:t>
              </a:r>
              <a:r>
                <a:rPr lang="de-AT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hlinkClick r:id="rId4"/>
                </a:rPr>
                <a:t>Klima- und Energiefonds</a:t>
              </a:r>
              <a:endPara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hu-HU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Ez a kiadvány © 2022, Osztrák Energia Ügynökség (</a:t>
              </a:r>
              <a:r>
                <a:rPr lang="hu-HU" sz="7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Austrian</a:t>
              </a:r>
              <a:r>
                <a:rPr lang="hu-HU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hu-HU" sz="7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Energy</a:t>
              </a:r>
              <a:r>
                <a:rPr lang="hu-HU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hu-HU" sz="7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Agency</a:t>
              </a:r>
              <a:r>
                <a:rPr lang="hu-HU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 a CC BY-NC-SA 4.0 licenccel rendelkezik. </a:t>
              </a:r>
              <a:r>
                <a:rPr lang="hu-HU" sz="7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5"/>
                </a:rPr>
                <a:t>http://creativecommons.org/licenses/by-nc-sa/4.0/</a:t>
              </a:r>
              <a:endPara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object 36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387" y="9615597"/>
              <a:ext cx="1557728" cy="576000"/>
            </a:xfrm>
            <a:prstGeom prst="rect">
              <a:avLst/>
            </a:prstGeom>
          </p:spPr>
        </p:pic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F3D65186-AB5A-4584-87C3-0FAA2992263B}"/>
                </a:ext>
              </a:extLst>
            </p:cNvPr>
            <p:cNvPicPr/>
            <p:nvPr/>
          </p:nvPicPr>
          <p:blipFill>
            <a:blip r:embed="rId7"/>
            <a:srcRect/>
            <a:stretch/>
          </p:blipFill>
          <p:spPr>
            <a:xfrm>
              <a:off x="3340620" y="9676060"/>
              <a:ext cx="865911" cy="455077"/>
            </a:xfrm>
            <a:prstGeom prst="rect">
              <a:avLst/>
            </a:prstGeom>
          </p:spPr>
        </p:pic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 </a:t>
            </a:r>
            <a:r>
              <a:rPr lang="hu-HU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Példa Energiaközösség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2600" dirty="0">
                <a:solidFill>
                  <a:srgbClr val="2B5C82"/>
                </a:solidFill>
                <a:latin typeface="Calibri" panose="020F0502020204030204" pitchFamily="34" charset="0"/>
              </a:rPr>
              <a:t>a válasz, amit annyira kerest</a:t>
            </a:r>
            <a:r>
              <a:rPr lang="hu-HU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ünk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8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Egy energiaközösségben az energiát helyben </a:t>
            </a:r>
            <a:r>
              <a:rPr lang="hu-HU" dirty="0">
                <a:solidFill>
                  <a:srgbClr val="2B5C82"/>
                </a:solidFill>
                <a:latin typeface="Calibri" panose="020F0502020204030204" pitchFamily="34" charset="0"/>
              </a:rPr>
              <a:t>termelik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 </a:t>
            </a:r>
          </a:p>
          <a:p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osztják meg és a környéken használják fel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. 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8"/>
              </a:buBlip>
            </a:pP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Közintézmények, vállalatok és lakosok egyesítik erőiket, </a:t>
            </a:r>
            <a:b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r>
              <a:rPr lang="hu-HU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hogy közösen alakítsák közösségünk energetikai jövőjét.</a:t>
            </a:r>
          </a:p>
          <a:p>
            <a:pPr>
              <a:buSzPct val="120000"/>
            </a:pP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8"/>
              </a:buBlip>
            </a:pP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Ezzel mindenki nyer – te, a </a:t>
            </a:r>
            <a:r>
              <a:rPr lang="hu-HU" b="1" dirty="0" err="1">
                <a:solidFill>
                  <a:srgbClr val="2B5C82"/>
                </a:solidFill>
                <a:latin typeface="Calibri" panose="020F0502020204030204" pitchFamily="34" charset="0"/>
              </a:rPr>
              <a:t>szomszédaid</a:t>
            </a:r>
            <a:r>
              <a:rPr lang="hu-HU" b="1" dirty="0">
                <a:solidFill>
                  <a:srgbClr val="2B5C82"/>
                </a:solidFill>
                <a:latin typeface="Calibri" panose="020F0502020204030204" pitchFamily="34" charset="0"/>
              </a:rPr>
              <a:t> és az éghajlat is!</a:t>
            </a:r>
            <a:endParaRPr lang="de-AT" b="1" dirty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Érdekel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További információkat találsz</a:t>
            </a:r>
            <a:endParaRPr lang="de-AT" sz="1600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a 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www.</a:t>
            </a:r>
            <a:r>
              <a:rPr lang="hu-HU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példaenergiakközösség</a:t>
            </a:r>
            <a:r>
              <a:rPr lang="de-AT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hu-HU" sz="1600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hu </a:t>
            </a:r>
            <a:r>
              <a:rPr lang="hu-HU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oldalon.</a:t>
            </a:r>
            <a:endParaRPr lang="de-AT" sz="1600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95077" y="9672765"/>
            <a:ext cx="1871504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az anyag az Európai Unió Horizont 2020 kutatás-fejlesztési programjának 101033722. számú támogatási megállapodása alapján finanszírozott projekt része.</a:t>
            </a:r>
          </a:p>
        </p:txBody>
      </p:sp>
      <p:pic>
        <p:nvPicPr>
          <p:cNvPr id="3" name="Grafik 3">
            <a:extLst>
              <a:ext uri="{FF2B5EF4-FFF2-40B4-BE49-F238E27FC236}">
                <a16:creationId xmlns:a16="http://schemas.microsoft.com/office/drawing/2014/main" id="{1ACCBC91-5D87-718B-1B81-0E27EB4A8E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853" y="8463884"/>
            <a:ext cx="219645" cy="10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5862f5-3ba3-4ecf-8286-b0051fd7c8e6" xsi:nil="true"/>
    <lcf76f155ced4ddcb4097134ff3c332f xmlns="53df2b50-58d1-42a6-9827-eabe3a0573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C999DB-ECC6-44F3-BD4D-3E05AF878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D36F24-7B2E-481C-BA25-9DA3EE1D4CF2}">
  <ds:schemaRefs>
    <ds:schemaRef ds:uri="http://schemas.microsoft.com/office/2006/metadata/properties"/>
    <ds:schemaRef ds:uri="http://schemas.microsoft.com/office/infopath/2007/PartnerControls"/>
    <ds:schemaRef ds:uri="165862f5-3ba3-4ecf-8286-b0051fd7c8e6"/>
    <ds:schemaRef ds:uri="53df2b50-58d1-42a6-9827-eabe3a05731f"/>
  </ds:schemaRefs>
</ds:datastoreItem>
</file>

<file path=customXml/itemProps3.xml><?xml version="1.0" encoding="utf-8"?>
<ds:datastoreItem xmlns:ds="http://schemas.openxmlformats.org/officeDocument/2006/customXml" ds:itemID="{640750B6-48C5-4E24-B295-91EE98B27C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207</Words>
  <Application>Microsoft Office PowerPoint</Application>
  <PresentationFormat>Egyéni</PresentationFormat>
  <Paragraphs>25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Szalkai-Lőrincz Ágnes</cp:lastModifiedBy>
  <cp:revision>19</cp:revision>
  <dcterms:created xsi:type="dcterms:W3CDTF">2022-12-09T12:20:21Z</dcterms:created>
  <dcterms:modified xsi:type="dcterms:W3CDTF">2023-02-03T13:54:18Z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0x010100BB8AF7E768EF5C48B6F9EF1239557C64</vt:lpwstr>
  </property>
</Properties>
</file>