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561" r:id="rId5"/>
    <p:sldId id="557" r:id="rId6"/>
    <p:sldId id="558"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500"/>
    <a:srgbClr val="F59D00"/>
    <a:srgbClr val="A9AD12"/>
    <a:srgbClr val="FEB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p:scale>
          <a:sx n="120" d="100"/>
          <a:sy n="120" d="100"/>
        </p:scale>
        <p:origin x="56"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7EE8A-8909-4BED-8432-782E7FF32C1C}" type="datetimeFigureOut">
              <a:rPr lang="de-DE" smtClean="0"/>
              <a:t>27.02.2023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4CA6F-5DD3-472E-AA29-FFC2F753FEF8}" type="slidenum">
              <a:rPr lang="de-DE" smtClean="0"/>
              <a:t>‹#›</a:t>
            </a:fld>
            <a:endParaRPr lang="de-DE"/>
          </a:p>
        </p:txBody>
      </p:sp>
    </p:spTree>
    <p:extLst>
      <p:ext uri="{BB962C8B-B14F-4D97-AF65-F5344CB8AC3E}">
        <p14:creationId xmlns:p14="http://schemas.microsoft.com/office/powerpoint/2010/main" val="308267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46E5D-FEE6-49A1-9675-DDC5A604797D}"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32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46E5D-FEE6-49A1-9675-DDC5A604797D}"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20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45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277450" y="198548"/>
            <a:ext cx="8986903" cy="1009507"/>
          </a:xfrm>
          <a:prstGeom prst="rect">
            <a:avLst/>
          </a:prstGeom>
          <a:noFill/>
        </p:spPr>
        <p:txBody>
          <a:bodyPr wrap="square" rtlCol="0" anchor="b">
            <a:noAutofit/>
          </a:bodyPr>
          <a:lstStyle>
            <a:lvl1pPr marL="0" indent="0">
              <a:spcBef>
                <a:spcPts val="0"/>
              </a:spcBef>
              <a:buNone/>
              <a:defRPr lang="de-DE" sz="2933" b="1" baseline="0" dirty="0" smtClean="0">
                <a:solidFill>
                  <a:schemeClr val="tx1"/>
                </a:solidFill>
                <a:latin typeface="+mj-lt"/>
              </a:defRPr>
            </a:lvl1pPr>
            <a:lvl2pPr>
              <a:defRPr lang="de-DE" sz="2400" dirty="0" smtClean="0"/>
            </a:lvl2pPr>
            <a:lvl3pPr>
              <a:defRPr lang="de-DE" sz="2400" dirty="0" smtClean="0"/>
            </a:lvl3pPr>
            <a:lvl4pPr>
              <a:defRPr lang="de-DE" sz="2400" dirty="0" smtClean="0"/>
            </a:lvl4pPr>
            <a:lvl5pPr>
              <a:defRPr lang="de-AT" sz="2400" dirty="0"/>
            </a:lvl5pPr>
          </a:lstStyle>
          <a:p>
            <a:pPr>
              <a:lnSpc>
                <a:spcPct val="90000"/>
              </a:lnSpc>
            </a:pPr>
            <a:r>
              <a:rPr lang="en-GB" sz="3200" b="1" noProof="0" dirty="0">
                <a:latin typeface="+mj-lt"/>
              </a:rPr>
              <a:t>This is the slide‘s title. It is either one-lined or two-lined. Important things are highlighted in green.</a:t>
            </a:r>
          </a:p>
        </p:txBody>
      </p:sp>
      <p:sp>
        <p:nvSpPr>
          <p:cNvPr id="19" name="Textplatzhalter 18"/>
          <p:cNvSpPr>
            <a:spLocks noGrp="1"/>
          </p:cNvSpPr>
          <p:nvPr>
            <p:ph type="body" sz="quarter" idx="11" hasCustomPrompt="1"/>
          </p:nvPr>
        </p:nvSpPr>
        <p:spPr>
          <a:xfrm>
            <a:off x="361951" y="1508787"/>
            <a:ext cx="11345333" cy="4703631"/>
          </a:xfrm>
          <a:prstGeom prst="rect">
            <a:avLst/>
          </a:prstGeom>
        </p:spPr>
        <p:txBody>
          <a:bodyPr/>
          <a:lstStyle>
            <a:lvl1pPr marL="457189" indent="-457189">
              <a:spcBef>
                <a:spcPts val="0"/>
              </a:spcBef>
              <a:spcAft>
                <a:spcPts val="800"/>
              </a:spcAft>
              <a:buClr>
                <a:schemeClr val="tx2"/>
              </a:buClr>
              <a:buFont typeface="Webdings" panose="05030102010509060703" pitchFamily="18" charset="2"/>
              <a:buChar char="4"/>
              <a:defRPr sz="2400" baseline="0"/>
            </a:lvl1pPr>
            <a:lvl2pPr>
              <a:spcBef>
                <a:spcPts val="0"/>
              </a:spcBef>
              <a:spcAft>
                <a:spcPts val="800"/>
              </a:spcAft>
              <a:defRPr sz="2667"/>
            </a:lvl2pPr>
            <a:lvl3pPr>
              <a:spcBef>
                <a:spcPts val="0"/>
              </a:spcBef>
              <a:spcAft>
                <a:spcPts val="800"/>
              </a:spcAft>
              <a:defRPr sz="2667"/>
            </a:lvl3pPr>
            <a:lvl4pPr>
              <a:spcBef>
                <a:spcPts val="0"/>
              </a:spcBef>
              <a:spcAft>
                <a:spcPts val="800"/>
              </a:spcAft>
              <a:defRPr sz="2667"/>
            </a:lvl4pPr>
            <a:lvl5pPr>
              <a:spcBef>
                <a:spcPts val="0"/>
              </a:spcBef>
              <a:spcAft>
                <a:spcPts val="800"/>
              </a:spcAft>
              <a:defRPr sz="2667"/>
            </a:lvl5pPr>
          </a:lstStyle>
          <a:p>
            <a:pPr>
              <a:spcBef>
                <a:spcPts val="0"/>
              </a:spcBef>
              <a:spcAft>
                <a:spcPts val="600"/>
              </a:spcAft>
            </a:pPr>
            <a:r>
              <a:rPr lang="en-GB" sz="2667" noProof="0" dirty="0"/>
              <a:t>The size of the text should be at least 16 </a:t>
            </a:r>
            <a:r>
              <a:rPr lang="en-GB" sz="2667" noProof="0" dirty="0" err="1"/>
              <a:t>pt</a:t>
            </a:r>
            <a:r>
              <a:rPr lang="en-GB" sz="2667" noProof="0" dirty="0"/>
              <a:t>, if the presentation is projected via beamer or TV. If the presentation is only used as a print, the text size can be smaller.</a:t>
            </a:r>
          </a:p>
          <a:p>
            <a:pPr>
              <a:spcBef>
                <a:spcPts val="0"/>
              </a:spcBef>
              <a:spcAft>
                <a:spcPts val="600"/>
              </a:spcAft>
            </a:pPr>
            <a:r>
              <a:rPr lang="en-GB" sz="2667" noProof="0" dirty="0"/>
              <a:t>Space between lines should be at least 6 pt.</a:t>
            </a:r>
          </a:p>
        </p:txBody>
      </p:sp>
      <p:sp>
        <p:nvSpPr>
          <p:cNvPr id="16" name="Slide Number Placeholder 6"/>
          <p:cNvSpPr txBox="1">
            <a:spLocks/>
          </p:cNvSpPr>
          <p:nvPr userDrawn="1"/>
        </p:nvSpPr>
        <p:spPr>
          <a:xfrm>
            <a:off x="9011840" y="6568442"/>
            <a:ext cx="2844800" cy="291543"/>
          </a:xfrm>
          <a:prstGeom prst="rect">
            <a:avLst/>
          </a:prstGeom>
        </p:spPr>
        <p:txBody>
          <a:bodyPr vert="horz" lIns="121920" tIns="60960" rIns="121920" bIns="6096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FF1FBF-7FF1-664C-9A1C-118F54E3BC05}" type="slidenum">
              <a:rPr lang="en-US" sz="1200" smtClean="0">
                <a:solidFill>
                  <a:srgbClr val="474747"/>
                </a:solidFill>
              </a:rPr>
              <a:pPr/>
              <a:t>‹#›</a:t>
            </a:fld>
            <a:endParaRPr lang="en-US" sz="1200" dirty="0">
              <a:solidFill>
                <a:srgbClr val="474747"/>
              </a:solidFill>
            </a:endParaRPr>
          </a:p>
        </p:txBody>
      </p:sp>
      <p:cxnSp>
        <p:nvCxnSpPr>
          <p:cNvPr id="18" name="Gerade Verbindung 17"/>
          <p:cNvCxnSpPr/>
          <p:nvPr userDrawn="1"/>
        </p:nvCxnSpPr>
        <p:spPr>
          <a:xfrm>
            <a:off x="361951" y="6546552"/>
            <a:ext cx="11345333" cy="0"/>
          </a:xfrm>
          <a:prstGeom prst="line">
            <a:avLst/>
          </a:prstGeom>
          <a:ln w="12700" cap="sq">
            <a:solidFill>
              <a:srgbClr val="76A11E"/>
            </a:solidFill>
            <a:miter lim="800000"/>
          </a:ln>
          <a:effectLst/>
        </p:spPr>
        <p:style>
          <a:lnRef idx="2">
            <a:schemeClr val="accent1"/>
          </a:lnRef>
          <a:fillRef idx="0">
            <a:schemeClr val="accent1"/>
          </a:fillRef>
          <a:effectRef idx="1">
            <a:schemeClr val="accent1"/>
          </a:effectRef>
          <a:fontRef idx="minor">
            <a:schemeClr val="tx1"/>
          </a:fontRef>
        </p:style>
      </p:cxnSp>
      <p:cxnSp>
        <p:nvCxnSpPr>
          <p:cNvPr id="8" name="Gerade Verbindung 17"/>
          <p:cNvCxnSpPr/>
          <p:nvPr userDrawn="1"/>
        </p:nvCxnSpPr>
        <p:spPr>
          <a:xfrm>
            <a:off x="361951" y="1316765"/>
            <a:ext cx="528000" cy="0"/>
          </a:xfrm>
          <a:prstGeom prst="line">
            <a:avLst/>
          </a:prstGeom>
          <a:ln w="12700" cap="sq">
            <a:solidFill>
              <a:schemeClr val="tx2">
                <a:lumMod val="75000"/>
              </a:schemeClr>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19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a:lum bright="70000" contrast="-70000"/>
          </a:blip>
          <a:srcRect l="21478" t="37060" r="20588" b="41933"/>
          <a:stretch/>
        </p:blipFill>
        <p:spPr>
          <a:xfrm flipH="1">
            <a:off x="2735626" y="3429000"/>
            <a:ext cx="9456101" cy="2285752"/>
          </a:xfrm>
          <a:prstGeom prst="rect">
            <a:avLst/>
          </a:prstGeom>
        </p:spPr>
      </p:pic>
      <p:pic>
        <p:nvPicPr>
          <p:cNvPr id="4" name="Grafik 3"/>
          <p:cNvPicPr>
            <a:picLocks noChangeAspect="1"/>
          </p:cNvPicPr>
          <p:nvPr userDrawn="1"/>
        </p:nvPicPr>
        <p:blipFill rotWithShape="1">
          <a:blip r:embed="rId2">
            <a:lum bright="70000" contrast="-70000"/>
          </a:blip>
          <a:srcRect l="62650" t="37060" r="20590" b="41933"/>
          <a:stretch/>
        </p:blipFill>
        <p:spPr>
          <a:xfrm>
            <a:off x="1" y="3429000"/>
            <a:ext cx="2735625" cy="2285752"/>
          </a:xfrm>
          <a:prstGeom prst="rect">
            <a:avLst/>
          </a:prstGeom>
        </p:spPr>
      </p:pic>
      <p:sp>
        <p:nvSpPr>
          <p:cNvPr id="6" name="Textplatzhalter 1"/>
          <p:cNvSpPr>
            <a:spLocks noGrp="1"/>
          </p:cNvSpPr>
          <p:nvPr>
            <p:ph type="body" sz="quarter" idx="4294967295"/>
          </p:nvPr>
        </p:nvSpPr>
        <p:spPr>
          <a:xfrm>
            <a:off x="335360" y="3717032"/>
            <a:ext cx="6336704" cy="1824203"/>
          </a:xfrm>
          <a:prstGeom prst="rect">
            <a:avLst/>
          </a:prstGeom>
        </p:spPr>
        <p:txBody>
          <a:bodyPr/>
          <a:lstStyle>
            <a:lvl1pPr marL="0" indent="0" algn="l">
              <a:lnSpc>
                <a:spcPct val="90000"/>
              </a:lnSpc>
              <a:buNone/>
              <a:defRPr/>
            </a:lvl1pPr>
          </a:lstStyle>
          <a:p>
            <a:pPr marL="0" indent="0" algn="l">
              <a:lnSpc>
                <a:spcPct val="90000"/>
              </a:lnSpc>
              <a:buNone/>
            </a:pPr>
            <a:endParaRPr lang="en-US" sz="4800" b="1" noProof="0" dirty="0">
              <a:solidFill>
                <a:schemeClr val="tx2"/>
              </a:solidFill>
            </a:endParaRPr>
          </a:p>
        </p:txBody>
      </p:sp>
    </p:spTree>
    <p:extLst>
      <p:ext uri="{BB962C8B-B14F-4D97-AF65-F5344CB8AC3E}">
        <p14:creationId xmlns:p14="http://schemas.microsoft.com/office/powerpoint/2010/main" val="192222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4" name="Rechteck 3"/>
          <p:cNvSpPr/>
          <p:nvPr userDrawn="1"/>
        </p:nvSpPr>
        <p:spPr>
          <a:xfrm>
            <a:off x="9168341" y="260648"/>
            <a:ext cx="2657819" cy="9727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rIns="96000" rtlCol="0" anchor="ctr"/>
          <a:lstStyle/>
          <a:p>
            <a:pPr algn="ctr">
              <a:spcAft>
                <a:spcPts val="800"/>
              </a:spcAft>
            </a:pPr>
            <a:endParaRPr lang="de-AT" sz="2667" b="1" dirty="0">
              <a:solidFill>
                <a:schemeClr val="tx1"/>
              </a:solidFill>
            </a:endParaRPr>
          </a:p>
        </p:txBody>
      </p:sp>
      <p:pic>
        <p:nvPicPr>
          <p:cNvPr id="5" name="Google Shape;49;p27" descr="Z:\EWO\03 Projekte\01 Laufende\012 REPLACE\01 Arbeitspakete\WP7 - Communication + dissemination\T7.3 Project dissemination materials\A - project logo\EU Logo\EU Logo.png"/>
          <p:cNvPicPr preferRelativeResize="0"/>
          <p:nvPr userDrawn="1"/>
        </p:nvPicPr>
        <p:blipFill rotWithShape="1">
          <a:blip r:embed="rId2">
            <a:alphaModFix/>
          </a:blip>
          <a:srcRect/>
          <a:stretch/>
        </p:blipFill>
        <p:spPr>
          <a:xfrm>
            <a:off x="719403" y="5488036"/>
            <a:ext cx="1614992" cy="1089445"/>
          </a:xfrm>
          <a:prstGeom prst="rect">
            <a:avLst/>
          </a:prstGeom>
          <a:noFill/>
          <a:ln>
            <a:noFill/>
          </a:ln>
        </p:spPr>
      </p:pic>
      <p:sp>
        <p:nvSpPr>
          <p:cNvPr id="6" name="Google Shape;50;p27"/>
          <p:cNvSpPr txBox="1"/>
          <p:nvPr userDrawn="1"/>
        </p:nvSpPr>
        <p:spPr>
          <a:xfrm>
            <a:off x="2440461" y="5440166"/>
            <a:ext cx="9385700" cy="1157185"/>
          </a:xfrm>
          <a:prstGeom prst="rect">
            <a:avLst/>
          </a:prstGeom>
          <a:noFill/>
          <a:ln>
            <a:noFill/>
          </a:ln>
        </p:spPr>
        <p:txBody>
          <a:bodyPr spcFirstLastPara="1" wrap="square" lIns="121900" tIns="60933" rIns="121900" bIns="60933" anchor="t" anchorCtr="0">
            <a:spAutoFit/>
          </a:bodyPr>
          <a:lstStyle/>
          <a:p>
            <a:pPr marL="0" marR="0" lvl="0" indent="0" algn="l" rtl="0">
              <a:lnSpc>
                <a:spcPct val="120000"/>
              </a:lnSpc>
              <a:spcBef>
                <a:spcPts val="0"/>
              </a:spcBef>
              <a:spcAft>
                <a:spcPts val="0"/>
              </a:spcAft>
              <a:buNone/>
            </a:pPr>
            <a:r>
              <a:rPr lang="en-US" sz="1400" i="1" noProof="0" dirty="0">
                <a:solidFill>
                  <a:schemeClr val="dk1"/>
                </a:solidFill>
                <a:ea typeface="Calibri"/>
                <a:cs typeface="Calibri"/>
                <a:sym typeface="Calibri"/>
              </a:rPr>
              <a:t>This project receives funding from the European Union‘s Horizon2020 research and innovation program under grant agreement No.</a:t>
            </a:r>
            <a:r>
              <a:rPr lang="en-US" sz="1400" i="1" noProof="0" dirty="0">
                <a:solidFill>
                  <a:schemeClr val="tx1"/>
                </a:solidFill>
                <a:ea typeface="Calibri"/>
                <a:cs typeface="Calibri"/>
                <a:sym typeface="Calibri"/>
              </a:rPr>
              <a:t> 101033722</a:t>
            </a:r>
            <a:r>
              <a:rPr lang="en-US" sz="1400" i="1" noProof="0" dirty="0">
                <a:solidFill>
                  <a:schemeClr val="dk1"/>
                </a:solidFill>
                <a:ea typeface="Calibri"/>
                <a:cs typeface="Calibri"/>
                <a:sym typeface="Calibri"/>
              </a:rPr>
              <a:t>.</a:t>
            </a:r>
            <a:r>
              <a:rPr lang="en-US" sz="1400" i="1" noProof="0" dirty="0">
                <a:sym typeface="Calibri"/>
              </a:rPr>
              <a:t> </a:t>
            </a:r>
            <a:r>
              <a:rPr lang="en-US" sz="1400" i="1" noProof="0" dirty="0">
                <a:solidFill>
                  <a:schemeClr val="dk1"/>
                </a:solidFill>
                <a:ea typeface="Calibri"/>
                <a:cs typeface="Calibri"/>
                <a:sym typeface="Calibri"/>
              </a:rPr>
              <a:t>Neither the European Commission nor any person acting on behalf of the Commission is responsible for the use which might be made of the following information. The views expressed in this publication are the sole responsibility of the author and do not necessarily reflect the views of the European Commission.</a:t>
            </a:r>
          </a:p>
        </p:txBody>
      </p:sp>
      <p:pic>
        <p:nvPicPr>
          <p:cNvPr id="7" name="Grafik 6"/>
          <p:cNvPicPr>
            <a:picLocks noChangeAspect="1"/>
          </p:cNvPicPr>
          <p:nvPr userDrawn="1"/>
        </p:nvPicPr>
        <p:blipFill rotWithShape="1">
          <a:blip r:embed="rId3"/>
          <a:srcRect t="18783" r="9719"/>
          <a:stretch/>
        </p:blipFill>
        <p:spPr>
          <a:xfrm>
            <a:off x="6576053" y="417439"/>
            <a:ext cx="5231299" cy="1631869"/>
          </a:xfrm>
          <a:prstGeom prst="rect">
            <a:avLst/>
          </a:prstGeom>
        </p:spPr>
      </p:pic>
    </p:spTree>
    <p:extLst>
      <p:ext uri="{BB962C8B-B14F-4D97-AF65-F5344CB8AC3E}">
        <p14:creationId xmlns:p14="http://schemas.microsoft.com/office/powerpoint/2010/main" val="4014528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6"/>
          <a:srcRect t="18783" r="9719"/>
          <a:stretch/>
        </p:blipFill>
        <p:spPr>
          <a:xfrm>
            <a:off x="9360363" y="356659"/>
            <a:ext cx="2400267" cy="748748"/>
          </a:xfrm>
          <a:prstGeom prst="rect">
            <a:avLst/>
          </a:prstGeom>
        </p:spPr>
      </p:pic>
    </p:spTree>
    <p:extLst>
      <p:ext uri="{BB962C8B-B14F-4D97-AF65-F5344CB8AC3E}">
        <p14:creationId xmlns:p14="http://schemas.microsoft.com/office/powerpoint/2010/main" val="35785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18B39FD-1810-5719-5EF2-4EF1F4C39698}"/>
              </a:ext>
            </a:extLst>
          </p:cNvPr>
          <p:cNvSpPr>
            <a:spLocks noGrp="1"/>
          </p:cNvSpPr>
          <p:nvPr>
            <p:ph type="body" sz="quarter" idx="10"/>
          </p:nvPr>
        </p:nvSpPr>
        <p:spPr>
          <a:xfrm>
            <a:off x="322250" y="3005388"/>
            <a:ext cx="8986903" cy="1009507"/>
          </a:xfrm>
        </p:spPr>
        <p:txBody>
          <a:bodyPr/>
          <a:lstStyle/>
          <a:p>
            <a:r>
              <a:rPr lang="hu-HU" sz="5400" dirty="0"/>
              <a:t>Projektkoncepció </a:t>
            </a:r>
          </a:p>
          <a:p>
            <a:r>
              <a:rPr lang="hu-HU" sz="5400" dirty="0" err="1"/>
              <a:t>Canvas</a:t>
            </a:r>
            <a:r>
              <a:rPr lang="hu-HU" sz="5400" dirty="0"/>
              <a:t> modell</a:t>
            </a:r>
          </a:p>
        </p:txBody>
      </p:sp>
    </p:spTree>
    <p:extLst>
      <p:ext uri="{BB962C8B-B14F-4D97-AF65-F5344CB8AC3E}">
        <p14:creationId xmlns:p14="http://schemas.microsoft.com/office/powerpoint/2010/main" val="295687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solidFill>
                  <a:schemeClr val="tx2"/>
                </a:solidFill>
              </a:rPr>
              <a:t>Canvas </a:t>
            </a:r>
            <a:r>
              <a:rPr lang="hu-HU" dirty="0">
                <a:solidFill>
                  <a:schemeClr val="tx2"/>
                </a:solidFill>
              </a:rPr>
              <a:t>modell a projektkoncepcióhoz </a:t>
            </a:r>
            <a:r>
              <a:rPr lang="de-AT" dirty="0">
                <a:solidFill>
                  <a:schemeClr val="tx2"/>
                </a:solidFill>
              </a:rPr>
              <a:t>- </a:t>
            </a:r>
            <a:r>
              <a:rPr lang="hu-HU" dirty="0">
                <a:solidFill>
                  <a:schemeClr val="tx2"/>
                </a:solidFill>
              </a:rPr>
              <a:t>magyarázatok</a:t>
            </a:r>
            <a:endParaRPr lang="de-AT" dirty="0">
              <a:solidFill>
                <a:schemeClr val="tx2"/>
              </a:solidFill>
            </a:endParaRPr>
          </a:p>
        </p:txBody>
      </p:sp>
      <p:sp>
        <p:nvSpPr>
          <p:cNvPr id="21" name="Textplatzhalter 2">
            <a:extLst>
              <a:ext uri="{FF2B5EF4-FFF2-40B4-BE49-F238E27FC236}">
                <a16:creationId xmlns:a16="http://schemas.microsoft.com/office/drawing/2014/main" id="{4F08CE28-776F-C9D3-BDF5-DCF3BBFC4661}"/>
              </a:ext>
            </a:extLst>
          </p:cNvPr>
          <p:cNvSpPr txBox="1">
            <a:spLocks/>
          </p:cNvSpPr>
          <p:nvPr/>
        </p:nvSpPr>
        <p:spPr>
          <a:xfrm>
            <a:off x="361340" y="1510186"/>
            <a:ext cx="8422348" cy="4866845"/>
          </a:xfrm>
          <a:prstGeom prst="rect">
            <a:avLst/>
          </a:prstGeom>
        </p:spPr>
        <p:txBody>
          <a:bodyPr/>
          <a:lstStyle>
            <a:lvl1pPr marL="457189" indent="-457189" algn="l" defTabSz="1219170" rtl="0" eaLnBrk="1" latinLnBrk="0" hangingPunct="1">
              <a:spcBef>
                <a:spcPts val="0"/>
              </a:spcBef>
              <a:spcAft>
                <a:spcPts val="800"/>
              </a:spcAft>
              <a:buClr>
                <a:schemeClr val="tx2"/>
              </a:buClr>
              <a:buFont typeface="Webdings" panose="05030102010509060703" pitchFamily="18" charset="2"/>
              <a:buChar char="4"/>
              <a:defRPr sz="2400" kern="1200" baseline="0">
                <a:solidFill>
                  <a:schemeClr val="tx1"/>
                </a:solidFill>
                <a:latin typeface="+mn-lt"/>
                <a:ea typeface="+mn-ea"/>
                <a:cs typeface="+mn-cs"/>
              </a:defRPr>
            </a:lvl1pPr>
            <a:lvl2pPr marL="990575" indent="-380990"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2pPr>
            <a:lvl3pPr marL="1523962"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defTabSz="1219140">
              <a:buClr>
                <a:srgbClr val="75A11D"/>
              </a:buClr>
              <a:defRPr/>
            </a:pPr>
            <a:r>
              <a:rPr lang="en-US" sz="2000" dirty="0">
                <a:solidFill>
                  <a:srgbClr val="474747"/>
                </a:solidFill>
                <a:latin typeface="Calibri" panose="020F0502020204030204"/>
              </a:rPr>
              <a:t>Operating principle:</a:t>
            </a:r>
          </a:p>
          <a:p>
            <a:pPr marL="0" indent="0">
              <a:buFont typeface="Webdings" panose="05030102010509060703" pitchFamily="18" charset="2"/>
              <a:buNone/>
            </a:pPr>
            <a:endParaRPr lang="en-GB" sz="2133" dirty="0"/>
          </a:p>
        </p:txBody>
      </p:sp>
      <p:sp>
        <p:nvSpPr>
          <p:cNvPr id="4" name="Rechteck 3">
            <a:extLst>
              <a:ext uri="{FF2B5EF4-FFF2-40B4-BE49-F238E27FC236}">
                <a16:creationId xmlns:a16="http://schemas.microsoft.com/office/drawing/2014/main" id="{29FDBA23-E6D4-0973-3B15-6AE6D33E6CDB}"/>
              </a:ext>
            </a:extLst>
          </p:cNvPr>
          <p:cNvSpPr/>
          <p:nvPr/>
        </p:nvSpPr>
        <p:spPr>
          <a:xfrm>
            <a:off x="361951" y="1147800"/>
            <a:ext cx="5400000" cy="1224000"/>
          </a:xfrm>
          <a:prstGeom prst="rect">
            <a:avLst/>
          </a:prstGeom>
          <a:solidFill>
            <a:srgbClr val="75A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Mi a cél</a:t>
            </a:r>
            <a:r>
              <a:rPr lang="de-DE" sz="1600" b="1" dirty="0">
                <a:solidFill>
                  <a:srgbClr val="FFFFFF"/>
                </a:solidFill>
                <a:latin typeface="Calibri" panose="020F0502020204030204"/>
              </a:rPr>
              <a:t>? | </a:t>
            </a:r>
            <a:r>
              <a:rPr lang="hu-HU" sz="1600" dirty="0">
                <a:solidFill>
                  <a:srgbClr val="FFFFFF"/>
                </a:solidFill>
                <a:latin typeface="Calibri" panose="020F0502020204030204"/>
              </a:rPr>
              <a:t>A projekt haszna</a:t>
            </a:r>
            <a:endParaRPr lang="de-DE" sz="1600" dirty="0">
              <a:solidFill>
                <a:srgbClr val="FFFFFF"/>
              </a:solidFill>
              <a:latin typeface="Calibri" panose="020F0502020204030204"/>
            </a:endParaRPr>
          </a:p>
          <a:p>
            <a:pPr algn="ctr" defTabSz="1219140">
              <a:spcBef>
                <a:spcPts val="600"/>
              </a:spcBef>
              <a:defRPr/>
            </a:pPr>
            <a:r>
              <a:rPr lang="hu-HU" sz="1100" dirty="0">
                <a:solidFill>
                  <a:srgbClr val="FFFFFF"/>
                </a:solidFill>
                <a:latin typeface="Calibri" panose="020F0502020204030204"/>
              </a:rPr>
              <a:t>Kérjük, írd le, hogy pontosan milyen előnyökkel jár a projekt, és mit fog konkrétan nyújtani. Milyen szolgáltatásokat nyújtanak, illetve milyen konkrét ajánlatokat tesznek elérhetővé? Mik a konkrét előnyök?</a:t>
            </a:r>
          </a:p>
        </p:txBody>
      </p:sp>
      <p:sp>
        <p:nvSpPr>
          <p:cNvPr id="7" name="Rechteck 6">
            <a:extLst>
              <a:ext uri="{FF2B5EF4-FFF2-40B4-BE49-F238E27FC236}">
                <a16:creationId xmlns:a16="http://schemas.microsoft.com/office/drawing/2014/main" id="{AD50FFAC-3848-BBD4-7C3E-0F38A1B998ED}"/>
              </a:ext>
            </a:extLst>
          </p:cNvPr>
          <p:cNvSpPr/>
          <p:nvPr/>
        </p:nvSpPr>
        <p:spPr>
          <a:xfrm>
            <a:off x="361338" y="4924591"/>
            <a:ext cx="5400000" cy="1224000"/>
          </a:xfrm>
          <a:prstGeom prst="rect">
            <a:avLst/>
          </a:prstGeom>
          <a:solidFill>
            <a:srgbClr val="A9A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Mennyi a bevétel? | </a:t>
            </a:r>
            <a:r>
              <a:rPr lang="hu-HU" sz="1600" dirty="0">
                <a:solidFill>
                  <a:srgbClr val="FFFFFF"/>
                </a:solidFill>
                <a:latin typeface="Calibri" panose="020F0502020204030204"/>
              </a:rPr>
              <a:t>Hozam</a:t>
            </a:r>
          </a:p>
          <a:p>
            <a:pPr algn="ctr" defTabSz="1219140">
              <a:spcBef>
                <a:spcPts val="600"/>
              </a:spcBef>
              <a:defRPr/>
            </a:pPr>
            <a:r>
              <a:rPr lang="hu-HU" sz="900" dirty="0">
                <a:solidFill>
                  <a:srgbClr val="FFFFFF"/>
                </a:solidFill>
                <a:latin typeface="Calibri" panose="020F0502020204030204"/>
              </a:rPr>
              <a:t>Melyek a különböző bevételi források? Mennyit hajlandóak fizetni a társtulajdonosok, ügyfelek és/vagy partnerek a termékekért vagy szolgáltatásokért? Milyen forgalmat kívántok elérni? Fedezik-e a bevételek </a:t>
            </a:r>
            <a:br>
              <a:rPr lang="hu-HU" sz="900" dirty="0">
                <a:solidFill>
                  <a:srgbClr val="FFFFFF"/>
                </a:solidFill>
                <a:latin typeface="Calibri" panose="020F0502020204030204"/>
              </a:rPr>
            </a:br>
            <a:r>
              <a:rPr lang="hu-HU" sz="900" dirty="0">
                <a:solidFill>
                  <a:srgbClr val="FFFFFF"/>
                </a:solidFill>
                <a:latin typeface="Calibri" panose="020F0502020204030204"/>
              </a:rPr>
              <a:t>a költségeket? Milyen </a:t>
            </a:r>
            <a:r>
              <a:rPr lang="hu-HU" sz="900" dirty="0" err="1">
                <a:solidFill>
                  <a:srgbClr val="FFFFFF"/>
                </a:solidFill>
                <a:latin typeface="Calibri" panose="020F0502020204030204"/>
              </a:rPr>
              <a:t>árképzési</a:t>
            </a:r>
            <a:r>
              <a:rPr lang="hu-HU" sz="900" dirty="0">
                <a:solidFill>
                  <a:srgbClr val="FFFFFF"/>
                </a:solidFill>
                <a:latin typeface="Calibri" panose="020F0502020204030204"/>
              </a:rPr>
              <a:t> modellt alkalmaztok (fix ár vagy használat szerint változó, dinamikus ár)?</a:t>
            </a:r>
          </a:p>
        </p:txBody>
      </p:sp>
      <p:sp>
        <p:nvSpPr>
          <p:cNvPr id="10" name="Rechteck 9">
            <a:extLst>
              <a:ext uri="{FF2B5EF4-FFF2-40B4-BE49-F238E27FC236}">
                <a16:creationId xmlns:a16="http://schemas.microsoft.com/office/drawing/2014/main" id="{21764B62-2236-CE91-AFC7-649D167433D4}"/>
              </a:ext>
            </a:extLst>
          </p:cNvPr>
          <p:cNvSpPr/>
          <p:nvPr/>
        </p:nvSpPr>
        <p:spPr>
          <a:xfrm>
            <a:off x="5814973" y="4924591"/>
            <a:ext cx="5400000" cy="1224000"/>
          </a:xfrm>
          <a:prstGeom prst="rect">
            <a:avLst/>
          </a:prstGeom>
          <a:solidFill>
            <a:srgbClr val="E6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Mennyibe kerül? | </a:t>
            </a:r>
            <a:r>
              <a:rPr lang="hu-HU" sz="1600" dirty="0">
                <a:solidFill>
                  <a:srgbClr val="FFFFFF"/>
                </a:solidFill>
                <a:latin typeface="Calibri" panose="020F0502020204030204"/>
              </a:rPr>
              <a:t>Költségek</a:t>
            </a:r>
          </a:p>
          <a:p>
            <a:pPr algn="ctr" defTabSz="1219140">
              <a:spcBef>
                <a:spcPts val="600"/>
              </a:spcBef>
              <a:defRPr/>
            </a:pPr>
            <a:r>
              <a:rPr lang="hu-HU" sz="900" dirty="0">
                <a:solidFill>
                  <a:srgbClr val="FFFFFF"/>
                </a:solidFill>
                <a:latin typeface="Calibri" panose="020F0502020204030204"/>
              </a:rPr>
              <a:t>Melyek a legfontosabb tevékenységek vagy a legfontosabb erőforrások és kapacitások biztosításának fő költségei? Milyen költségek merülnek fel és mennyiért? Mekkora a tőkeszükséglet? Milyen személyes erőfeszítésekkel jár a projekt fejlesztése és működtetése (pl. önkéntes munka)?</a:t>
            </a:r>
          </a:p>
        </p:txBody>
      </p:sp>
      <p:sp>
        <p:nvSpPr>
          <p:cNvPr id="13" name="Rechteck 12">
            <a:extLst>
              <a:ext uri="{FF2B5EF4-FFF2-40B4-BE49-F238E27FC236}">
                <a16:creationId xmlns:a16="http://schemas.microsoft.com/office/drawing/2014/main" id="{DFB05726-7195-6B49-E9B2-7DF9E2078915}"/>
              </a:ext>
            </a:extLst>
          </p:cNvPr>
          <p:cNvSpPr/>
          <p:nvPr/>
        </p:nvSpPr>
        <p:spPr>
          <a:xfrm>
            <a:off x="361338" y="2405832"/>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400" b="1" dirty="0">
                <a:solidFill>
                  <a:srgbClr val="FFFFFF"/>
                </a:solidFill>
                <a:latin typeface="Calibri" panose="020F0502020204030204"/>
              </a:rPr>
              <a:t>Hogyan érhető el </a:t>
            </a:r>
            <a:br>
              <a:rPr lang="hu-HU" sz="1400" b="1" dirty="0">
                <a:solidFill>
                  <a:srgbClr val="FFFFFF"/>
                </a:solidFill>
                <a:latin typeface="Calibri" panose="020F0502020204030204"/>
              </a:rPr>
            </a:br>
            <a:r>
              <a:rPr lang="hu-HU" sz="1400" b="1" dirty="0">
                <a:solidFill>
                  <a:srgbClr val="FFFFFF"/>
                </a:solidFill>
                <a:latin typeface="Calibri" panose="020F0502020204030204"/>
              </a:rPr>
              <a:t>a cél? | </a:t>
            </a:r>
            <a:r>
              <a:rPr lang="hu-HU" sz="1400" dirty="0">
                <a:solidFill>
                  <a:srgbClr val="FFFFFF"/>
                </a:solidFill>
                <a:latin typeface="Calibri" panose="020F0502020204030204"/>
              </a:rPr>
              <a:t>Kulcsfontosságú tevékenységek</a:t>
            </a:r>
          </a:p>
          <a:p>
            <a:pPr algn="ctr" defTabSz="1219140">
              <a:spcBef>
                <a:spcPts val="600"/>
              </a:spcBef>
              <a:defRPr/>
            </a:pPr>
            <a:r>
              <a:rPr lang="hu-HU" sz="800" dirty="0">
                <a:solidFill>
                  <a:srgbClr val="FFFFFF"/>
                </a:solidFill>
                <a:latin typeface="Calibri" panose="020F0502020204030204"/>
              </a:rPr>
              <a:t>A projekt sikeres elindítása és hosszú távú sikere szempontjából bizonyos tevékenységek döntő fontosságúak lehetnek, például a szolgáltatás létrehozása, marketing, beszerzés, szolgáltatásnyújtás, kommunikáció vagy szervezés területén. Kérjük, írd le a legfontosabb tevékenységeket, és vedd figyelembe a projekt működtetéséhez szükséges tevékenységeket is.</a:t>
            </a:r>
          </a:p>
        </p:txBody>
      </p:sp>
      <p:sp>
        <p:nvSpPr>
          <p:cNvPr id="16" name="Rechteck 15">
            <a:extLst>
              <a:ext uri="{FF2B5EF4-FFF2-40B4-BE49-F238E27FC236}">
                <a16:creationId xmlns:a16="http://schemas.microsoft.com/office/drawing/2014/main" id="{81064AE4-C510-8A75-FFCE-793EEB21DF9A}"/>
              </a:ext>
            </a:extLst>
          </p:cNvPr>
          <p:cNvSpPr/>
          <p:nvPr/>
        </p:nvSpPr>
        <p:spPr>
          <a:xfrm>
            <a:off x="2182925" y="2405167"/>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400" b="1" dirty="0">
                <a:solidFill>
                  <a:srgbClr val="FFFFFF"/>
                </a:solidFill>
                <a:latin typeface="Calibri" panose="020F0502020204030204"/>
              </a:rPr>
              <a:t>Mi szükséges a cél eléréséhez? | </a:t>
            </a:r>
            <a:r>
              <a:rPr lang="hu-HU" sz="1400" dirty="0">
                <a:solidFill>
                  <a:srgbClr val="FFFFFF"/>
                </a:solidFill>
                <a:latin typeface="Calibri" panose="020F0502020204030204"/>
              </a:rPr>
              <a:t>Kulcsfontosságú erőforrások és kapacitások</a:t>
            </a:r>
          </a:p>
          <a:p>
            <a:pPr algn="ctr" defTabSz="1219140">
              <a:spcBef>
                <a:spcPts val="600"/>
              </a:spcBef>
              <a:defRPr/>
            </a:pPr>
            <a:r>
              <a:rPr lang="hu-HU" sz="700" dirty="0">
                <a:solidFill>
                  <a:srgbClr val="FFFFFF"/>
                </a:solidFill>
                <a:latin typeface="Calibri" panose="020F0502020204030204"/>
              </a:rPr>
              <a:t>A projekt kulcsfontosságú tevékenységeinek sikeres végrehajtásához bizonyos kapacitások vagy erőforrások kulcsfontosságúak lehetnek, például pénzügyi források, know-how, ingatlanok, menedzsment vagy technikai készségek. Kérjük, nevezd meg a projekted számára különösen fontos erőforrásokat vagy szükséges kapacitásokat.</a:t>
            </a:r>
          </a:p>
        </p:txBody>
      </p:sp>
      <p:sp>
        <p:nvSpPr>
          <p:cNvPr id="19" name="Rechteck 18">
            <a:extLst>
              <a:ext uri="{FF2B5EF4-FFF2-40B4-BE49-F238E27FC236}">
                <a16:creationId xmlns:a16="http://schemas.microsoft.com/office/drawing/2014/main" id="{1C9DF021-AF4E-F513-DC12-5A2EDED43BA7}"/>
              </a:ext>
            </a:extLst>
          </p:cNvPr>
          <p:cNvSpPr/>
          <p:nvPr/>
        </p:nvSpPr>
        <p:spPr>
          <a:xfrm>
            <a:off x="3997951" y="2404591"/>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400" b="1" dirty="0">
                <a:solidFill>
                  <a:srgbClr val="FFFFFF"/>
                </a:solidFill>
                <a:latin typeface="Calibri" panose="020F0502020204030204"/>
              </a:rPr>
              <a:t>Hogyan történik a szolgáltatás nyújtása? | </a:t>
            </a:r>
            <a:r>
              <a:rPr lang="hu-HU" sz="1400" dirty="0">
                <a:solidFill>
                  <a:srgbClr val="FFFFFF"/>
                </a:solidFill>
                <a:latin typeface="Calibri" panose="020F0502020204030204"/>
              </a:rPr>
              <a:t>Értékesítés és kommunikáció</a:t>
            </a:r>
          </a:p>
          <a:p>
            <a:pPr algn="ctr" defTabSz="1219140">
              <a:spcBef>
                <a:spcPts val="600"/>
              </a:spcBef>
              <a:defRPr/>
            </a:pPr>
            <a:r>
              <a:rPr lang="hu-HU" sz="700" dirty="0">
                <a:solidFill>
                  <a:srgbClr val="FFFFFF"/>
                </a:solidFill>
                <a:latin typeface="Calibri" panose="020F0502020204030204"/>
              </a:rPr>
              <a:t>Hogyan kell a szolgáltatásokat kínálni és "elosztani"? </a:t>
            </a:r>
            <a:br>
              <a:rPr lang="hu-HU" sz="700" dirty="0">
                <a:solidFill>
                  <a:srgbClr val="FFFFFF"/>
                </a:solidFill>
                <a:latin typeface="Calibri" panose="020F0502020204030204"/>
              </a:rPr>
            </a:br>
            <a:r>
              <a:rPr lang="hu-HU" sz="700" dirty="0">
                <a:solidFill>
                  <a:srgbClr val="FFFFFF"/>
                </a:solidFill>
                <a:latin typeface="Calibri" panose="020F0502020204030204"/>
              </a:rPr>
              <a:t>A tagokkal és/vagy ügyfelekkel való kommunikáció szintén különösen fontos a projekt sikere szempontjából. Hogyan kell elérni őket?</a:t>
            </a:r>
            <a:br>
              <a:rPr lang="hu-HU" sz="700" dirty="0">
                <a:solidFill>
                  <a:srgbClr val="FFFFFF"/>
                </a:solidFill>
                <a:latin typeface="Calibri" panose="020F0502020204030204"/>
              </a:rPr>
            </a:br>
            <a:r>
              <a:rPr lang="hu-HU" sz="700" dirty="0">
                <a:solidFill>
                  <a:srgbClr val="FFFFFF"/>
                </a:solidFill>
                <a:latin typeface="Calibri" panose="020F0502020204030204"/>
              </a:rPr>
              <a:t>Kérjük, itt sorold fel, hogy milyen terjesztési és kommunikációs csatornákat kívántok használni a tagok és ügyfelek elérésére.</a:t>
            </a:r>
          </a:p>
        </p:txBody>
      </p:sp>
      <p:sp>
        <p:nvSpPr>
          <p:cNvPr id="23" name="Rechteck 22">
            <a:extLst>
              <a:ext uri="{FF2B5EF4-FFF2-40B4-BE49-F238E27FC236}">
                <a16:creationId xmlns:a16="http://schemas.microsoft.com/office/drawing/2014/main" id="{59CD744F-FAE5-B679-B7E4-12603156E81C}"/>
              </a:ext>
            </a:extLst>
          </p:cNvPr>
          <p:cNvSpPr/>
          <p:nvPr/>
        </p:nvSpPr>
        <p:spPr>
          <a:xfrm>
            <a:off x="5814973" y="3664591"/>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Milyen más szereplőkre van szükség? | </a:t>
            </a:r>
            <a:r>
              <a:rPr lang="hu-HU" sz="1600" dirty="0">
                <a:solidFill>
                  <a:srgbClr val="FFFFFF"/>
                </a:solidFill>
                <a:latin typeface="Calibri" panose="020F0502020204030204"/>
              </a:rPr>
              <a:t>Partnerek</a:t>
            </a:r>
          </a:p>
          <a:p>
            <a:pPr algn="ctr" defTabSz="1219140">
              <a:spcBef>
                <a:spcPts val="600"/>
              </a:spcBef>
              <a:defRPr/>
            </a:pPr>
            <a:r>
              <a:rPr lang="hu-HU" sz="800" dirty="0">
                <a:solidFill>
                  <a:srgbClr val="FFFFFF"/>
                </a:solidFill>
                <a:latin typeface="Calibri" panose="020F0502020204030204"/>
              </a:rPr>
              <a:t>A projekt kulcsfontosságú tevékenységeinek sikeres végrehajtásához a társtulajdonosokon kívül gyakran más partnerekre is szükség van, pl.: szállítók, szakértők (pl. cégalapításhoz tanácsadók, jogi tanácsadók, ügyvédek, műszaki tanácsadók), kapcsolati hálóval rendelkező partnerek (pl. polgármesterek, gazdálkodók, példaképek, véleményvezérek), pénzügyi partnerek (pl. szponzorok), szolgáltatási partnerek (pl. kézművesek, bérlők). </a:t>
            </a:r>
            <a:br>
              <a:rPr lang="hu-HU" sz="800" dirty="0">
                <a:solidFill>
                  <a:srgbClr val="FFFFFF"/>
                </a:solidFill>
                <a:latin typeface="Calibri" panose="020F0502020204030204"/>
              </a:rPr>
            </a:br>
            <a:r>
              <a:rPr lang="hu-HU" sz="800" dirty="0">
                <a:solidFill>
                  <a:srgbClr val="FFFFFF"/>
                </a:solidFill>
                <a:latin typeface="Calibri" panose="020F0502020204030204"/>
              </a:rPr>
              <a:t>Kérjük, itt sorold fel, mely partnerek fontosak a számotokra.</a:t>
            </a:r>
          </a:p>
        </p:txBody>
      </p:sp>
      <p:sp>
        <p:nvSpPr>
          <p:cNvPr id="26" name="Rechteck 25">
            <a:extLst>
              <a:ext uri="{FF2B5EF4-FFF2-40B4-BE49-F238E27FC236}">
                <a16:creationId xmlns:a16="http://schemas.microsoft.com/office/drawing/2014/main" id="{C12CB33B-4A9A-108F-217B-0F86D63D1052}"/>
              </a:ext>
            </a:extLst>
          </p:cNvPr>
          <p:cNvSpPr/>
          <p:nvPr/>
        </p:nvSpPr>
        <p:spPr>
          <a:xfrm>
            <a:off x="5814973" y="2404591"/>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Ki a célcsoport? | </a:t>
            </a:r>
            <a:r>
              <a:rPr lang="hu-HU" sz="1600" dirty="0">
                <a:solidFill>
                  <a:srgbClr val="FFFFFF"/>
                </a:solidFill>
                <a:latin typeface="Calibri" panose="020F0502020204030204"/>
              </a:rPr>
              <a:t>Ügyfelek</a:t>
            </a:r>
          </a:p>
          <a:p>
            <a:pPr algn="ctr" defTabSz="1219140">
              <a:spcBef>
                <a:spcPts val="600"/>
              </a:spcBef>
              <a:defRPr/>
            </a:pPr>
            <a:r>
              <a:rPr lang="hu-HU" sz="900" dirty="0">
                <a:solidFill>
                  <a:srgbClr val="FFFFFF"/>
                </a:solidFill>
                <a:latin typeface="Calibri" panose="020F0502020204030204"/>
              </a:rPr>
              <a:t>A projekt függvényében a szolgáltatások olyan ügyfeleknek is felajánlhatók, akik nem társtulajdonosok. </a:t>
            </a:r>
            <a:br>
              <a:rPr lang="hu-HU" sz="900" dirty="0">
                <a:solidFill>
                  <a:srgbClr val="FFFFFF"/>
                </a:solidFill>
                <a:latin typeface="Calibri" panose="020F0502020204030204"/>
              </a:rPr>
            </a:br>
            <a:r>
              <a:rPr lang="hu-HU" sz="900" dirty="0">
                <a:solidFill>
                  <a:srgbClr val="FFFFFF"/>
                </a:solidFill>
                <a:latin typeface="Calibri" panose="020F0502020204030204"/>
              </a:rPr>
              <a:t>Kérjük, itt sorold fel, hogy a társtulajdonosokon kívül mely ügyfélcsoportokat kell megszólítani, illetve hogy </a:t>
            </a:r>
            <a:br>
              <a:rPr lang="hu-HU" sz="900" dirty="0">
                <a:solidFill>
                  <a:srgbClr val="FFFFFF"/>
                </a:solidFill>
                <a:latin typeface="Calibri" panose="020F0502020204030204"/>
              </a:rPr>
            </a:br>
            <a:r>
              <a:rPr lang="hu-HU" sz="900" dirty="0">
                <a:solidFill>
                  <a:srgbClr val="FFFFFF"/>
                </a:solidFill>
                <a:latin typeface="Calibri" panose="020F0502020204030204"/>
              </a:rPr>
              <a:t>a projektben termelt energiáért kinek kell díjazást fizetni.</a:t>
            </a:r>
            <a:endParaRPr lang="hu-HU" sz="1600" b="1" dirty="0">
              <a:solidFill>
                <a:srgbClr val="FFFFFF"/>
              </a:solidFill>
              <a:latin typeface="Calibri" panose="020F0502020204030204"/>
            </a:endParaRPr>
          </a:p>
        </p:txBody>
      </p:sp>
      <p:sp>
        <p:nvSpPr>
          <p:cNvPr id="29" name="Rechteck 28">
            <a:extLst>
              <a:ext uri="{FF2B5EF4-FFF2-40B4-BE49-F238E27FC236}">
                <a16:creationId xmlns:a16="http://schemas.microsoft.com/office/drawing/2014/main" id="{D35F7D7A-B06F-CDB1-8727-E920C397E9F9}"/>
              </a:ext>
            </a:extLst>
          </p:cNvPr>
          <p:cNvSpPr/>
          <p:nvPr/>
        </p:nvSpPr>
        <p:spPr>
          <a:xfrm>
            <a:off x="5814973" y="1147073"/>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Kinek kell részt vennie? | </a:t>
            </a:r>
            <a:r>
              <a:rPr lang="hu-HU" sz="1600" dirty="0">
                <a:solidFill>
                  <a:srgbClr val="FFFFFF"/>
                </a:solidFill>
                <a:latin typeface="Calibri" panose="020F0502020204030204"/>
              </a:rPr>
              <a:t>Társtulajdonos(ok)</a:t>
            </a:r>
          </a:p>
          <a:p>
            <a:pPr algn="ctr" defTabSz="1219140">
              <a:spcBef>
                <a:spcPts val="600"/>
              </a:spcBef>
              <a:defRPr/>
            </a:pPr>
            <a:r>
              <a:rPr lang="hu-HU" sz="800" dirty="0">
                <a:solidFill>
                  <a:srgbClr val="FFFFFF"/>
                </a:solidFill>
                <a:latin typeface="Calibri" panose="020F0502020204030204"/>
              </a:rPr>
              <a:t>A projekteket különböző társtulajdonosok valósíthatják meg: ezek lehetnek magánszemélyek, de cégek, egyesületek és egyéb szervezetek is. Terveztek-e helyi, regionális, országos vagy nemzetközi együttműködést? Csak bizonyos szakmai csoportok vagy képességekkel bírók vehetők fel? Minden ügyfél vagy partner is résztulajdonos lehet-e? Csak az energiaközösség legyen tulajdonos? Írd le itt, hogy kik váljanak a projektben résztulajdonosokká.</a:t>
            </a:r>
            <a:endParaRPr lang="hu-HU" sz="1600" dirty="0">
              <a:solidFill>
                <a:srgbClr val="FFFFFF"/>
              </a:solidFill>
              <a:latin typeface="Calibri" panose="020F0502020204030204"/>
            </a:endParaRPr>
          </a:p>
        </p:txBody>
      </p:sp>
    </p:spTree>
    <p:extLst>
      <p:ext uri="{BB962C8B-B14F-4D97-AF65-F5344CB8AC3E}">
        <p14:creationId xmlns:p14="http://schemas.microsoft.com/office/powerpoint/2010/main" val="346109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hu-HU" dirty="0">
                <a:solidFill>
                  <a:schemeClr val="tx2"/>
                </a:solidFill>
              </a:rPr>
              <a:t>Üres </a:t>
            </a:r>
            <a:r>
              <a:rPr lang="de-AT" dirty="0">
                <a:solidFill>
                  <a:schemeClr val="tx2"/>
                </a:solidFill>
              </a:rPr>
              <a:t>Canvas </a:t>
            </a:r>
            <a:r>
              <a:rPr lang="hu-HU" dirty="0">
                <a:solidFill>
                  <a:schemeClr val="tx2"/>
                </a:solidFill>
              </a:rPr>
              <a:t>modell </a:t>
            </a:r>
            <a:r>
              <a:rPr lang="hu-HU">
                <a:solidFill>
                  <a:schemeClr val="tx2"/>
                </a:solidFill>
              </a:rPr>
              <a:t>a projektkoncepcióhoz</a:t>
            </a:r>
            <a:endParaRPr lang="de-AT" dirty="0">
              <a:solidFill>
                <a:schemeClr val="tx2"/>
              </a:solidFill>
            </a:endParaRPr>
          </a:p>
        </p:txBody>
      </p:sp>
      <p:sp>
        <p:nvSpPr>
          <p:cNvPr id="21" name="Textplatzhalter 2">
            <a:extLst>
              <a:ext uri="{FF2B5EF4-FFF2-40B4-BE49-F238E27FC236}">
                <a16:creationId xmlns:a16="http://schemas.microsoft.com/office/drawing/2014/main" id="{4F08CE28-776F-C9D3-BDF5-DCF3BBFC4661}"/>
              </a:ext>
            </a:extLst>
          </p:cNvPr>
          <p:cNvSpPr txBox="1">
            <a:spLocks/>
          </p:cNvSpPr>
          <p:nvPr/>
        </p:nvSpPr>
        <p:spPr>
          <a:xfrm>
            <a:off x="361340" y="1510186"/>
            <a:ext cx="8422348" cy="4866845"/>
          </a:xfrm>
          <a:prstGeom prst="rect">
            <a:avLst/>
          </a:prstGeom>
        </p:spPr>
        <p:txBody>
          <a:bodyPr/>
          <a:lstStyle>
            <a:lvl1pPr marL="457189" indent="-457189" algn="l" defTabSz="1219170" rtl="0" eaLnBrk="1" latinLnBrk="0" hangingPunct="1">
              <a:spcBef>
                <a:spcPts val="0"/>
              </a:spcBef>
              <a:spcAft>
                <a:spcPts val="800"/>
              </a:spcAft>
              <a:buClr>
                <a:schemeClr val="tx2"/>
              </a:buClr>
              <a:buFont typeface="Webdings" panose="05030102010509060703" pitchFamily="18" charset="2"/>
              <a:buChar char="4"/>
              <a:defRPr sz="2400" kern="1200" baseline="0">
                <a:solidFill>
                  <a:schemeClr val="tx1"/>
                </a:solidFill>
                <a:latin typeface="+mn-lt"/>
                <a:ea typeface="+mn-ea"/>
                <a:cs typeface="+mn-cs"/>
              </a:defRPr>
            </a:lvl1pPr>
            <a:lvl2pPr marL="990575" indent="-380990"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2pPr>
            <a:lvl3pPr marL="1523962"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defTabSz="1219140">
              <a:buClr>
                <a:srgbClr val="75A11D"/>
              </a:buClr>
              <a:defRPr/>
            </a:pPr>
            <a:r>
              <a:rPr lang="en-US" sz="2000" dirty="0">
                <a:solidFill>
                  <a:srgbClr val="474747"/>
                </a:solidFill>
                <a:latin typeface="Calibri" panose="020F0502020204030204"/>
              </a:rPr>
              <a:t>Operating principle:</a:t>
            </a:r>
          </a:p>
          <a:p>
            <a:pPr marL="0" indent="0">
              <a:buFont typeface="Webdings" panose="05030102010509060703" pitchFamily="18" charset="2"/>
              <a:buNone/>
            </a:pPr>
            <a:endParaRPr lang="en-GB" sz="2133" dirty="0"/>
          </a:p>
        </p:txBody>
      </p:sp>
      <p:sp>
        <p:nvSpPr>
          <p:cNvPr id="4" name="Rechteck 3">
            <a:extLst>
              <a:ext uri="{FF2B5EF4-FFF2-40B4-BE49-F238E27FC236}">
                <a16:creationId xmlns:a16="http://schemas.microsoft.com/office/drawing/2014/main" id="{29FDBA23-E6D4-0973-3B15-6AE6D33E6CDB}"/>
              </a:ext>
            </a:extLst>
          </p:cNvPr>
          <p:cNvSpPr/>
          <p:nvPr/>
        </p:nvSpPr>
        <p:spPr>
          <a:xfrm>
            <a:off x="361951" y="1147800"/>
            <a:ext cx="5400000" cy="1224000"/>
          </a:xfrm>
          <a:prstGeom prst="rect">
            <a:avLst/>
          </a:prstGeom>
          <a:solidFill>
            <a:srgbClr val="75A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Mi a cél</a:t>
            </a:r>
            <a:r>
              <a:rPr lang="de-DE" sz="1600" b="1" dirty="0">
                <a:solidFill>
                  <a:srgbClr val="FFFFFF"/>
                </a:solidFill>
                <a:latin typeface="Calibri" panose="020F0502020204030204"/>
              </a:rPr>
              <a:t>? | </a:t>
            </a:r>
            <a:r>
              <a:rPr lang="hu-HU" sz="1600" dirty="0">
                <a:solidFill>
                  <a:srgbClr val="FFFFFF"/>
                </a:solidFill>
                <a:latin typeface="Calibri" panose="020F0502020204030204"/>
              </a:rPr>
              <a:t>A projekt haszna</a:t>
            </a: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a:p>
            <a:pPr algn="ctr" defTabSz="1219140">
              <a:spcBef>
                <a:spcPts val="600"/>
              </a:spcBef>
              <a:defRPr/>
            </a:pPr>
            <a:endParaRPr lang="de-DE" sz="1100" dirty="0">
              <a:solidFill>
                <a:srgbClr val="FFFFFF"/>
              </a:solidFill>
              <a:latin typeface="Calibri" panose="020F0502020204030204"/>
            </a:endParaRPr>
          </a:p>
        </p:txBody>
      </p:sp>
      <p:sp>
        <p:nvSpPr>
          <p:cNvPr id="7" name="Rechteck 6">
            <a:extLst>
              <a:ext uri="{FF2B5EF4-FFF2-40B4-BE49-F238E27FC236}">
                <a16:creationId xmlns:a16="http://schemas.microsoft.com/office/drawing/2014/main" id="{AD50FFAC-3848-BBD4-7C3E-0F38A1B998ED}"/>
              </a:ext>
            </a:extLst>
          </p:cNvPr>
          <p:cNvSpPr/>
          <p:nvPr/>
        </p:nvSpPr>
        <p:spPr>
          <a:xfrm>
            <a:off x="361338" y="4924591"/>
            <a:ext cx="5400000" cy="1224000"/>
          </a:xfrm>
          <a:prstGeom prst="rect">
            <a:avLst/>
          </a:prstGeom>
          <a:solidFill>
            <a:srgbClr val="A9A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Mennyi a bevétel? | </a:t>
            </a:r>
            <a:r>
              <a:rPr lang="hu-HU" sz="1600" dirty="0">
                <a:solidFill>
                  <a:srgbClr val="FFFFFF"/>
                </a:solidFill>
                <a:latin typeface="Calibri" panose="020F0502020204030204"/>
              </a:rPr>
              <a:t>Hozam</a:t>
            </a:r>
            <a:endParaRPr lang="de-DE" sz="1600"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p:txBody>
      </p:sp>
      <p:sp>
        <p:nvSpPr>
          <p:cNvPr id="10" name="Rechteck 9">
            <a:extLst>
              <a:ext uri="{FF2B5EF4-FFF2-40B4-BE49-F238E27FC236}">
                <a16:creationId xmlns:a16="http://schemas.microsoft.com/office/drawing/2014/main" id="{21764B62-2236-CE91-AFC7-649D167433D4}"/>
              </a:ext>
            </a:extLst>
          </p:cNvPr>
          <p:cNvSpPr/>
          <p:nvPr/>
        </p:nvSpPr>
        <p:spPr>
          <a:xfrm>
            <a:off x="5814973" y="4924591"/>
            <a:ext cx="5400000" cy="1224000"/>
          </a:xfrm>
          <a:prstGeom prst="rect">
            <a:avLst/>
          </a:prstGeom>
          <a:solidFill>
            <a:srgbClr val="E6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Mennyibe kerül? | </a:t>
            </a:r>
            <a:r>
              <a:rPr lang="hu-HU" sz="1600" dirty="0">
                <a:solidFill>
                  <a:srgbClr val="FFFFFF"/>
                </a:solidFill>
                <a:latin typeface="Calibri" panose="020F0502020204030204"/>
              </a:rPr>
              <a:t>Költségek</a:t>
            </a:r>
            <a:endParaRPr lang="de-DE" sz="1600"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p:txBody>
      </p:sp>
      <p:sp>
        <p:nvSpPr>
          <p:cNvPr id="13" name="Rechteck 12">
            <a:extLst>
              <a:ext uri="{FF2B5EF4-FFF2-40B4-BE49-F238E27FC236}">
                <a16:creationId xmlns:a16="http://schemas.microsoft.com/office/drawing/2014/main" id="{DFB05726-7195-6B49-E9B2-7DF9E2078915}"/>
              </a:ext>
            </a:extLst>
          </p:cNvPr>
          <p:cNvSpPr/>
          <p:nvPr/>
        </p:nvSpPr>
        <p:spPr>
          <a:xfrm>
            <a:off x="361338" y="2405832"/>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400" b="1" dirty="0">
                <a:solidFill>
                  <a:srgbClr val="FFFFFF"/>
                </a:solidFill>
                <a:latin typeface="Calibri" panose="020F0502020204030204"/>
              </a:rPr>
              <a:t>Hogyan érhető el </a:t>
            </a:r>
            <a:br>
              <a:rPr lang="hu-HU" sz="1400" b="1" dirty="0">
                <a:solidFill>
                  <a:srgbClr val="FFFFFF"/>
                </a:solidFill>
                <a:latin typeface="Calibri" panose="020F0502020204030204"/>
              </a:rPr>
            </a:br>
            <a:r>
              <a:rPr lang="hu-HU" sz="1400" b="1" dirty="0">
                <a:solidFill>
                  <a:srgbClr val="FFFFFF"/>
                </a:solidFill>
                <a:latin typeface="Calibri" panose="020F0502020204030204"/>
              </a:rPr>
              <a:t>a cél? | </a:t>
            </a:r>
            <a:r>
              <a:rPr lang="hu-HU" sz="1400" dirty="0">
                <a:solidFill>
                  <a:srgbClr val="FFFFFF"/>
                </a:solidFill>
                <a:latin typeface="Calibri" panose="020F0502020204030204"/>
              </a:rPr>
              <a:t>Kulcsfontosságú tevékenységek</a:t>
            </a: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p:txBody>
      </p:sp>
      <p:sp>
        <p:nvSpPr>
          <p:cNvPr id="16" name="Rechteck 15">
            <a:extLst>
              <a:ext uri="{FF2B5EF4-FFF2-40B4-BE49-F238E27FC236}">
                <a16:creationId xmlns:a16="http://schemas.microsoft.com/office/drawing/2014/main" id="{81064AE4-C510-8A75-FFCE-793EEB21DF9A}"/>
              </a:ext>
            </a:extLst>
          </p:cNvPr>
          <p:cNvSpPr/>
          <p:nvPr/>
        </p:nvSpPr>
        <p:spPr>
          <a:xfrm>
            <a:off x="2182925" y="2405167"/>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400" b="1" dirty="0">
                <a:solidFill>
                  <a:srgbClr val="FFFFFF"/>
                </a:solidFill>
                <a:latin typeface="Calibri" panose="020F0502020204030204"/>
              </a:rPr>
              <a:t>Mi szükséges a cél eléréséhez? | </a:t>
            </a:r>
            <a:r>
              <a:rPr lang="hu-HU" sz="1400" dirty="0">
                <a:solidFill>
                  <a:srgbClr val="FFFFFF"/>
                </a:solidFill>
                <a:latin typeface="Calibri" panose="020F0502020204030204"/>
              </a:rPr>
              <a:t>Kulcsfontosságú erőforrások és kapacitások</a:t>
            </a: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p:txBody>
      </p:sp>
      <p:sp>
        <p:nvSpPr>
          <p:cNvPr id="19" name="Rechteck 18">
            <a:extLst>
              <a:ext uri="{FF2B5EF4-FFF2-40B4-BE49-F238E27FC236}">
                <a16:creationId xmlns:a16="http://schemas.microsoft.com/office/drawing/2014/main" id="{1C9DF021-AF4E-F513-DC12-5A2EDED43BA7}"/>
              </a:ext>
            </a:extLst>
          </p:cNvPr>
          <p:cNvSpPr/>
          <p:nvPr/>
        </p:nvSpPr>
        <p:spPr>
          <a:xfrm>
            <a:off x="3997951" y="2404591"/>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400" b="1" dirty="0">
                <a:solidFill>
                  <a:srgbClr val="FFFFFF"/>
                </a:solidFill>
                <a:latin typeface="Calibri" panose="020F0502020204030204"/>
              </a:rPr>
              <a:t>Hogyan történik a szolgáltatás nyújtása? | </a:t>
            </a:r>
            <a:r>
              <a:rPr lang="hu-HU" sz="1400" dirty="0">
                <a:solidFill>
                  <a:srgbClr val="FFFFFF"/>
                </a:solidFill>
                <a:latin typeface="Calibri" panose="020F0502020204030204"/>
              </a:rPr>
              <a:t>Értékesítés és kommunikáció</a:t>
            </a:r>
            <a:endParaRPr lang="de-DE" sz="1400" b="1" dirty="0">
              <a:solidFill>
                <a:srgbClr val="FFFFFF"/>
              </a:solidFill>
              <a:latin typeface="Calibri" panose="020F0502020204030204"/>
            </a:endParaRPr>
          </a:p>
          <a:p>
            <a:pPr algn="ctr" defTabSz="1219140">
              <a:spcBef>
                <a:spcPts val="600"/>
              </a:spcBef>
              <a:defRPr/>
            </a:pPr>
            <a:endParaRPr lang="de-DE" sz="1400" b="1" dirty="0">
              <a:solidFill>
                <a:srgbClr val="FFFFFF"/>
              </a:solidFill>
              <a:latin typeface="Calibri" panose="020F0502020204030204"/>
            </a:endParaRPr>
          </a:p>
          <a:p>
            <a:pPr algn="ctr" defTabSz="1219140">
              <a:spcBef>
                <a:spcPts val="600"/>
              </a:spcBef>
              <a:defRPr/>
            </a:pPr>
            <a:endParaRPr lang="de-DE" sz="1400" b="1" dirty="0">
              <a:solidFill>
                <a:srgbClr val="FFFFFF"/>
              </a:solidFill>
              <a:latin typeface="Calibri" panose="020F0502020204030204"/>
            </a:endParaRPr>
          </a:p>
          <a:p>
            <a:pPr algn="ctr" defTabSz="1219140">
              <a:spcBef>
                <a:spcPts val="600"/>
              </a:spcBef>
              <a:defRPr/>
            </a:pPr>
            <a:endParaRPr lang="de-DE" sz="1400" b="1" dirty="0">
              <a:solidFill>
                <a:srgbClr val="FFFFFF"/>
              </a:solidFill>
              <a:latin typeface="Calibri" panose="020F0502020204030204"/>
            </a:endParaRPr>
          </a:p>
        </p:txBody>
      </p:sp>
      <p:sp>
        <p:nvSpPr>
          <p:cNvPr id="23" name="Rechteck 22">
            <a:extLst>
              <a:ext uri="{FF2B5EF4-FFF2-40B4-BE49-F238E27FC236}">
                <a16:creationId xmlns:a16="http://schemas.microsoft.com/office/drawing/2014/main" id="{59CD744F-FAE5-B679-B7E4-12603156E81C}"/>
              </a:ext>
            </a:extLst>
          </p:cNvPr>
          <p:cNvSpPr/>
          <p:nvPr/>
        </p:nvSpPr>
        <p:spPr>
          <a:xfrm>
            <a:off x="5814973" y="3664591"/>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Milyen más szereplőkre van szükség? | </a:t>
            </a:r>
            <a:r>
              <a:rPr lang="hu-HU" sz="1600" dirty="0">
                <a:solidFill>
                  <a:srgbClr val="FFFFFF"/>
                </a:solidFill>
                <a:latin typeface="Calibri" panose="020F0502020204030204"/>
              </a:rPr>
              <a:t>Partnerek</a:t>
            </a: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p:txBody>
      </p:sp>
      <p:sp>
        <p:nvSpPr>
          <p:cNvPr id="26" name="Rechteck 25">
            <a:extLst>
              <a:ext uri="{FF2B5EF4-FFF2-40B4-BE49-F238E27FC236}">
                <a16:creationId xmlns:a16="http://schemas.microsoft.com/office/drawing/2014/main" id="{C12CB33B-4A9A-108F-217B-0F86D63D1052}"/>
              </a:ext>
            </a:extLst>
          </p:cNvPr>
          <p:cNvSpPr/>
          <p:nvPr/>
        </p:nvSpPr>
        <p:spPr>
          <a:xfrm>
            <a:off x="5814973" y="2404591"/>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Ki a célcsoport? | </a:t>
            </a:r>
            <a:r>
              <a:rPr lang="hu-HU" sz="1600" dirty="0">
                <a:solidFill>
                  <a:srgbClr val="FFFFFF"/>
                </a:solidFill>
                <a:latin typeface="Calibri" panose="020F0502020204030204"/>
              </a:rPr>
              <a:t>Ügyfelek</a:t>
            </a:r>
            <a:endParaRPr lang="de-DE" sz="1600"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p:txBody>
      </p:sp>
      <p:sp>
        <p:nvSpPr>
          <p:cNvPr id="29" name="Rechteck 28">
            <a:extLst>
              <a:ext uri="{FF2B5EF4-FFF2-40B4-BE49-F238E27FC236}">
                <a16:creationId xmlns:a16="http://schemas.microsoft.com/office/drawing/2014/main" id="{D35F7D7A-B06F-CDB1-8727-E920C397E9F9}"/>
              </a:ext>
            </a:extLst>
          </p:cNvPr>
          <p:cNvSpPr/>
          <p:nvPr/>
        </p:nvSpPr>
        <p:spPr>
          <a:xfrm>
            <a:off x="5814973" y="1147073"/>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hu-HU" sz="1600" b="1" dirty="0">
                <a:solidFill>
                  <a:srgbClr val="FFFFFF"/>
                </a:solidFill>
                <a:latin typeface="Calibri" panose="020F0502020204030204"/>
              </a:rPr>
              <a:t>Kinek kell részt vennie? | </a:t>
            </a:r>
            <a:r>
              <a:rPr lang="hu-HU" sz="1600" dirty="0">
                <a:solidFill>
                  <a:srgbClr val="FFFFFF"/>
                </a:solidFill>
                <a:latin typeface="Calibri" panose="020F0502020204030204"/>
              </a:rPr>
              <a:t>Társtulajdonos(ok)</a:t>
            </a:r>
            <a:endParaRPr lang="de-DE" sz="1600" dirty="0">
              <a:solidFill>
                <a:srgbClr val="FFFFFF"/>
              </a:solidFill>
              <a:latin typeface="Calibri" panose="020F0502020204030204"/>
            </a:endParaRPr>
          </a:p>
          <a:p>
            <a:pPr algn="ctr" defTabSz="1219140">
              <a:spcBef>
                <a:spcPts val="600"/>
              </a:spcBef>
              <a:defRPr/>
            </a:pPr>
            <a:endParaRPr lang="de-DE" sz="1600" dirty="0">
              <a:solidFill>
                <a:srgbClr val="FFFFFF"/>
              </a:solidFill>
              <a:latin typeface="Calibri" panose="020F0502020204030204"/>
            </a:endParaRPr>
          </a:p>
          <a:p>
            <a:pPr algn="ctr" defTabSz="1219140">
              <a:spcBef>
                <a:spcPts val="600"/>
              </a:spcBef>
              <a:defRPr/>
            </a:pPr>
            <a:endParaRPr lang="de-DE" sz="1600" dirty="0">
              <a:solidFill>
                <a:srgbClr val="FFFFFF"/>
              </a:solidFill>
              <a:latin typeface="Calibri" panose="020F0502020204030204"/>
            </a:endParaRPr>
          </a:p>
        </p:txBody>
      </p:sp>
    </p:spTree>
    <p:extLst>
      <p:ext uri="{BB962C8B-B14F-4D97-AF65-F5344CB8AC3E}">
        <p14:creationId xmlns:p14="http://schemas.microsoft.com/office/powerpoint/2010/main" val="1141262232"/>
      </p:ext>
    </p:extLst>
  </p:cSld>
  <p:clrMapOvr>
    <a:masterClrMapping/>
  </p:clrMapOvr>
</p:sld>
</file>

<file path=ppt/theme/theme1.xml><?xml version="1.0" encoding="utf-8"?>
<a:theme xmlns:a="http://schemas.openxmlformats.org/drawingml/2006/main" name="AEA_template_English_16 to 9_v1">
  <a:themeElements>
    <a:clrScheme name="SHAREs">
      <a:dk1>
        <a:srgbClr val="474747"/>
      </a:dk1>
      <a:lt1>
        <a:srgbClr val="FFFFFF"/>
      </a:lt1>
      <a:dk2>
        <a:srgbClr val="75A11D"/>
      </a:dk2>
      <a:lt2>
        <a:srgbClr val="E66400"/>
      </a:lt2>
      <a:accent1>
        <a:srgbClr val="BEC800"/>
      </a:accent1>
      <a:accent2>
        <a:srgbClr val="FFC000"/>
      </a:accent2>
      <a:accent3>
        <a:srgbClr val="A08264"/>
      </a:accent3>
      <a:accent4>
        <a:srgbClr val="CE321A"/>
      </a:accent4>
      <a:accent5>
        <a:srgbClr val="FFFFFF"/>
      </a:accent5>
      <a:accent6>
        <a:srgbClr val="FFFFFF"/>
      </a:accent6>
      <a:hlink>
        <a:srgbClr val="75A11D"/>
      </a:hlink>
      <a:folHlink>
        <a:srgbClr val="BEC8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5000"/>
            <a:lumOff val="75000"/>
          </a:schemeClr>
        </a:solidFill>
        <a:ln w="12700">
          <a:noFill/>
        </a:ln>
      </a:spPr>
      <a:bodyPr lIns="72000" rIns="72000" rtlCol="0" anchor="ctr"/>
      <a:lstStyle>
        <a:defPPr algn="ctr">
          <a:spcAft>
            <a:spcPts val="600"/>
          </a:spcAft>
          <a:defRPr sz="2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lIns="72000" rIns="72000"/>
      <a:lstStyle>
        <a:defPPr>
          <a:spcBef>
            <a:spcPts val="0"/>
          </a:spcBef>
          <a:spcAft>
            <a:spcPts val="600"/>
          </a:spcAft>
          <a:defRPr sz="2000" dirty="0" smtClean="0"/>
        </a:defPPr>
      </a:lstStyle>
    </a:txDef>
  </a:objectDefaults>
  <a:extraClrSchemeLst/>
  <a:extLst>
    <a:ext uri="{05A4C25C-085E-4340-85A3-A5531E510DB2}">
      <thm15:themeFamily xmlns:thm15="http://schemas.microsoft.com/office/thememl/2012/main" name="AEA_template_English_16 to 9_v1" id="{39E167BE-30B2-44D0-88BB-13AA860F6DE4}" vid="{1EC7155E-3B7B-4294-B15E-5BA06BDBDAB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5862f5-3ba3-4ecf-8286-b0051fd7c8e6" xsi:nil="true"/>
    <lcf76f155ced4ddcb4097134ff3c332f xmlns="53df2b50-58d1-42a6-9827-eabe3a05731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B8AF7E768EF5C48B6F9EF1239557C64" ma:contentTypeVersion="15" ma:contentTypeDescription="Ein neues Dokument erstellen." ma:contentTypeScope="" ma:versionID="cd92113762438860ce88adc5cf6676d5">
  <xsd:schema xmlns:xsd="http://www.w3.org/2001/XMLSchema" xmlns:xs="http://www.w3.org/2001/XMLSchema" xmlns:p="http://schemas.microsoft.com/office/2006/metadata/properties" xmlns:ns2="53df2b50-58d1-42a6-9827-eabe3a05731f" xmlns:ns3="165862f5-3ba3-4ecf-8286-b0051fd7c8e6" targetNamespace="http://schemas.microsoft.com/office/2006/metadata/properties" ma:root="true" ma:fieldsID="518fd1ff9187040b44e0599e9cd3eb63" ns2:_="" ns3:_="">
    <xsd:import namespace="53df2b50-58d1-42a6-9827-eabe3a05731f"/>
    <xsd:import namespace="165862f5-3ba3-4ecf-8286-b0051fd7c8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f2b50-58d1-42a6-9827-eabe3a057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a4b58a0-9718-4846-9899-380a9c6e2507"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5862f5-3ba3-4ecf-8286-b0051fd7c8e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08d1664-8cd9-47d3-92d0-389e64d7bcbc}" ma:internalName="TaxCatchAll" ma:showField="CatchAllData" ma:web="165862f5-3ba3-4ecf-8286-b0051fd7c8e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B36AAD-A140-4E22-81DB-A4FB0AF4D9D4}">
  <ds:schemaRefs>
    <ds:schemaRef ds:uri="http://purl.org/dc/dcmitype/"/>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165862f5-3ba3-4ecf-8286-b0051fd7c8e6"/>
    <ds:schemaRef ds:uri="53df2b50-58d1-42a6-9827-eabe3a05731f"/>
    <ds:schemaRef ds:uri="http://schemas.microsoft.com/office/2006/metadata/properties"/>
  </ds:schemaRefs>
</ds:datastoreItem>
</file>

<file path=customXml/itemProps2.xml><?xml version="1.0" encoding="utf-8"?>
<ds:datastoreItem xmlns:ds="http://schemas.openxmlformats.org/officeDocument/2006/customXml" ds:itemID="{3C0491DF-DAA0-4A5C-B9CC-A629AD019A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f2b50-58d1-42a6-9827-eabe3a05731f"/>
    <ds:schemaRef ds:uri="165862f5-3ba3-4ecf-8286-b0051fd7c8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E0EF34-8246-4F40-BE2F-6D9968EBD0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621</Words>
  <Application>Microsoft Office PowerPoint</Application>
  <PresentationFormat>Szélesvásznú</PresentationFormat>
  <Paragraphs>40</Paragraphs>
  <Slides>3</Slides>
  <Notes>2</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vt:i4>
      </vt:variant>
    </vt:vector>
  </HeadingPairs>
  <TitlesOfParts>
    <vt:vector size="7" baseType="lpstr">
      <vt:lpstr>Arial</vt:lpstr>
      <vt:lpstr>Calibri</vt:lpstr>
      <vt:lpstr>Webdings</vt:lpstr>
      <vt:lpstr>AEA_template_English_16 to 9_v1</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Anton Mohr</dc:creator>
  <cp:lastModifiedBy>Szalkai-Lőrincz Ágnes</cp:lastModifiedBy>
  <cp:revision>74</cp:revision>
  <dcterms:created xsi:type="dcterms:W3CDTF">2022-06-02T11:23:25Z</dcterms:created>
  <dcterms:modified xsi:type="dcterms:W3CDTF">2023-02-27T18:08:13Z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0x010100BB8AF7E768EF5C48B6F9EF1239557C64</vt:lpwstr>
  </property>
</Properties>
</file>